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6"/>
  </p:notesMasterIdLst>
  <p:sldIdLst>
    <p:sldId id="265" r:id="rId2"/>
    <p:sldId id="285" r:id="rId3"/>
    <p:sldId id="266" r:id="rId4"/>
    <p:sldId id="267" r:id="rId5"/>
    <p:sldId id="268" r:id="rId6"/>
    <p:sldId id="269" r:id="rId7"/>
    <p:sldId id="270" r:id="rId8"/>
    <p:sldId id="271" r:id="rId9"/>
    <p:sldId id="286" r:id="rId10"/>
    <p:sldId id="288" r:id="rId11"/>
    <p:sldId id="289" r:id="rId12"/>
    <p:sldId id="272" r:id="rId13"/>
    <p:sldId id="273" r:id="rId14"/>
    <p:sldId id="274" r:id="rId15"/>
    <p:sldId id="281" r:id="rId16"/>
    <p:sldId id="284" r:id="rId17"/>
    <p:sldId id="282" r:id="rId18"/>
    <p:sldId id="283" r:id="rId19"/>
    <p:sldId id="275" r:id="rId20"/>
    <p:sldId id="276" r:id="rId21"/>
    <p:sldId id="277" r:id="rId22"/>
    <p:sldId id="278" r:id="rId23"/>
    <p:sldId id="279" r:id="rId24"/>
    <p:sldId id="280" r:id="rId25"/>
  </p:sldIdLst>
  <p:sldSz cx="9144000" cy="5143500" type="screen16x9"/>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87621" autoAdjust="0"/>
  </p:normalViewPr>
  <p:slideViewPr>
    <p:cSldViewPr>
      <p:cViewPr varScale="1">
        <p:scale>
          <a:sx n="108" d="100"/>
          <a:sy n="108" d="100"/>
        </p:scale>
        <p:origin x="-354" y="-84"/>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sv-SE"/>
  <c:style val="1"/>
  <c:chart>
    <c:autoTitleDeleted val="1"/>
    <c:view3D>
      <c:perspective val="0"/>
    </c:view3D>
    <c:plotArea>
      <c:layout>
        <c:manualLayout>
          <c:layoutTarget val="inner"/>
          <c:xMode val="edge"/>
          <c:yMode val="edge"/>
          <c:x val="0.14122137404580154"/>
          <c:y val="0.34355828220858947"/>
          <c:w val="0.66221374045801562"/>
          <c:h val="0.42331288343558338"/>
        </c:manualLayout>
      </c:layout>
      <c:pie3DChart>
        <c:varyColors val="1"/>
        <c:ser>
          <c:idx val="0"/>
          <c:order val="0"/>
          <c:explosion val="25"/>
          <c:dLbls>
            <c:numFmt formatCode="0%" sourceLinked="0"/>
            <c:showCatName val="1"/>
            <c:showPercent val="1"/>
            <c:showLeaderLines val="1"/>
          </c:dLbls>
          <c:cat>
            <c:strRef>
              <c:f>Sheet1!$A$3:$A$6</c:f>
              <c:strCache>
                <c:ptCount val="4"/>
                <c:pt idx="0">
                  <c:v>F</c:v>
                </c:pt>
                <c:pt idx="1">
                  <c:v>3</c:v>
                </c:pt>
                <c:pt idx="2">
                  <c:v>4</c:v>
                </c:pt>
                <c:pt idx="3">
                  <c:v>5</c:v>
                </c:pt>
              </c:strCache>
            </c:strRef>
          </c:cat>
          <c:val>
            <c:numRef>
              <c:f>Sheet1!$C$3:$C$6</c:f>
              <c:numCache>
                <c:formatCode>0%</c:formatCode>
                <c:ptCount val="4"/>
                <c:pt idx="0">
                  <c:v>0.16000000000000017</c:v>
                </c:pt>
                <c:pt idx="1">
                  <c:v>0.2</c:v>
                </c:pt>
                <c:pt idx="2">
                  <c:v>0.44000000000000034</c:v>
                </c:pt>
                <c:pt idx="3">
                  <c:v>0.2</c:v>
                </c:pt>
              </c:numCache>
            </c:numRef>
          </c:val>
        </c:ser>
        <c:dLbls>
          <c:showCatName val="1"/>
          <c:showPercent val="1"/>
        </c:dLbls>
      </c:pie3DChart>
    </c:plotArea>
    <c:legend>
      <c:legendPos val="r"/>
      <c:layout>
        <c:manualLayout>
          <c:xMode val="edge"/>
          <c:yMode val="edge"/>
          <c:x val="0.94656488549618323"/>
          <c:y val="0.43865030674846661"/>
          <c:w val="4.5801526717557273E-2"/>
          <c:h val="0.2361963190184049"/>
        </c:manualLayout>
      </c:layout>
    </c:legend>
    <c:plotVisOnly val="1"/>
    <c:dispBlanksAs val="zero"/>
  </c:chart>
  <c:txPr>
    <a:bodyPr/>
    <a:lstStyle/>
    <a:p>
      <a:pPr>
        <a:defRPr sz="1800"/>
      </a:pPr>
      <a:endParaRPr lang="sv-SE"/>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sv-SE"/>
  <c:style val="1"/>
  <c:chart>
    <c:autoTitleDeleted val="1"/>
    <c:view3D>
      <c:perspective val="0"/>
    </c:view3D>
    <c:plotArea>
      <c:layout>
        <c:manualLayout>
          <c:layoutTarget val="inner"/>
          <c:xMode val="edge"/>
          <c:yMode val="edge"/>
          <c:x val="0.14398422090729804"/>
          <c:y val="0.35365853658536583"/>
          <c:w val="0.65483234714003968"/>
          <c:h val="0.39939024390243966"/>
        </c:manualLayout>
      </c:layout>
      <c:pie3DChart>
        <c:varyColors val="1"/>
        <c:ser>
          <c:idx val="0"/>
          <c:order val="0"/>
          <c:explosion val="25"/>
          <c:dLbls>
            <c:numFmt formatCode="0%" sourceLinked="0"/>
            <c:showCatName val="1"/>
            <c:showPercent val="1"/>
            <c:showLeaderLines val="1"/>
          </c:dLbls>
          <c:cat>
            <c:strRef>
              <c:f>Sheet1!$E$3:$E$6</c:f>
              <c:strCache>
                <c:ptCount val="4"/>
                <c:pt idx="0">
                  <c:v>F</c:v>
                </c:pt>
                <c:pt idx="1">
                  <c:v>3</c:v>
                </c:pt>
                <c:pt idx="2">
                  <c:v>4</c:v>
                </c:pt>
                <c:pt idx="3">
                  <c:v>5</c:v>
                </c:pt>
              </c:strCache>
            </c:strRef>
          </c:cat>
          <c:val>
            <c:numRef>
              <c:f>Sheet1!$G$3:$G$6</c:f>
              <c:numCache>
                <c:formatCode>0%</c:formatCode>
                <c:ptCount val="4"/>
                <c:pt idx="0">
                  <c:v>0.29090909090909123</c:v>
                </c:pt>
                <c:pt idx="1">
                  <c:v>0.36363636363636381</c:v>
                </c:pt>
                <c:pt idx="2">
                  <c:v>0.30909090909090953</c:v>
                </c:pt>
                <c:pt idx="3">
                  <c:v>3.6363636363636362E-2</c:v>
                </c:pt>
              </c:numCache>
            </c:numRef>
          </c:val>
        </c:ser>
      </c:pie3DChart>
    </c:plotArea>
    <c:legend>
      <c:legendPos val="r"/>
      <c:layout>
        <c:manualLayout>
          <c:xMode val="edge"/>
          <c:yMode val="edge"/>
          <c:x val="0.9447731755424067"/>
          <c:y val="0.43597560975609795"/>
          <c:w val="4.7337278106508937E-2"/>
          <c:h val="0.23475609756097582"/>
        </c:manualLayout>
      </c:layout>
    </c:legend>
    <c:plotVisOnly val="1"/>
    <c:dispBlanksAs val="zero"/>
  </c:chart>
  <c:txPr>
    <a:bodyPr/>
    <a:lstStyle/>
    <a:p>
      <a:pPr>
        <a:defRPr sz="1800"/>
      </a:pPr>
      <a:endParaRPr lang="sv-SE"/>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sv-SE"/>
  <c:style val="1"/>
  <c:chart>
    <c:autoTitleDeleted val="1"/>
    <c:view3D>
      <c:perspective val="0"/>
    </c:view3D>
    <c:plotArea>
      <c:layout>
        <c:manualLayout>
          <c:layoutTarget val="inner"/>
          <c:xMode val="edge"/>
          <c:yMode val="edge"/>
          <c:x val="0.22314366364581778"/>
          <c:y val="0.38553915135608047"/>
          <c:w val="0.51008064516129037"/>
          <c:h val="0.39215686274509853"/>
        </c:manualLayout>
      </c:layout>
      <c:pie3DChart>
        <c:varyColors val="1"/>
        <c:ser>
          <c:idx val="0"/>
          <c:order val="0"/>
          <c:explosion val="25"/>
          <c:dLbls>
            <c:numFmt formatCode="0%" sourceLinked="0"/>
            <c:showCatName val="1"/>
            <c:showPercent val="1"/>
            <c:showLeaderLines val="1"/>
          </c:dLbls>
          <c:cat>
            <c:strRef>
              <c:f>Sheet1!$C$40:$C$45</c:f>
              <c:strCache>
                <c:ptCount val="6"/>
                <c:pt idx="0">
                  <c:v>F</c:v>
                </c:pt>
                <c:pt idx="1">
                  <c:v>E</c:v>
                </c:pt>
                <c:pt idx="2">
                  <c:v>D</c:v>
                </c:pt>
                <c:pt idx="3">
                  <c:v>C</c:v>
                </c:pt>
                <c:pt idx="4">
                  <c:v>B</c:v>
                </c:pt>
                <c:pt idx="5">
                  <c:v>A</c:v>
                </c:pt>
              </c:strCache>
            </c:strRef>
          </c:cat>
          <c:val>
            <c:numRef>
              <c:f>Sheet1!$E$40:$E$45</c:f>
              <c:numCache>
                <c:formatCode>General</c:formatCode>
                <c:ptCount val="6"/>
                <c:pt idx="0">
                  <c:v>0</c:v>
                </c:pt>
                <c:pt idx="1">
                  <c:v>0</c:v>
                </c:pt>
                <c:pt idx="2">
                  <c:v>0</c:v>
                </c:pt>
                <c:pt idx="3">
                  <c:v>7.5</c:v>
                </c:pt>
                <c:pt idx="4">
                  <c:v>31</c:v>
                </c:pt>
                <c:pt idx="5">
                  <c:v>61.5</c:v>
                </c:pt>
              </c:numCache>
            </c:numRef>
          </c:val>
        </c:ser>
        <c:dLbls>
          <c:showCatName val="1"/>
          <c:showPercent val="1"/>
        </c:dLbls>
      </c:pie3DChart>
    </c:plotArea>
    <c:legend>
      <c:legendPos val="r"/>
      <c:layout>
        <c:manualLayout>
          <c:xMode val="edge"/>
          <c:yMode val="edge"/>
          <c:x val="0.93951612903225612"/>
          <c:y val="0.337254901960785"/>
          <c:w val="5.2419354838709756E-2"/>
          <c:h val="0.45098039215686325"/>
        </c:manualLayout>
      </c:layout>
    </c:legend>
    <c:plotVisOnly val="1"/>
    <c:dispBlanksAs val="zero"/>
  </c:chart>
  <c:txPr>
    <a:bodyPr/>
    <a:lstStyle/>
    <a:p>
      <a:pPr>
        <a:defRPr sz="1800"/>
      </a:pPr>
      <a:endParaRPr lang="sv-SE"/>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sv-SE"/>
  <c:style val="1"/>
  <c:chart>
    <c:autoTitleDeleted val="1"/>
    <c:view3D>
      <c:perspective val="0"/>
    </c:view3D>
    <c:plotArea>
      <c:layout>
        <c:manualLayout>
          <c:layoutTarget val="inner"/>
          <c:xMode val="edge"/>
          <c:yMode val="edge"/>
          <c:x val="0.14424951267056529"/>
          <c:y val="0.33333333333333331"/>
          <c:w val="0.64912280701754455"/>
          <c:h val="0.44444444444444442"/>
        </c:manualLayout>
      </c:layout>
      <c:pie3DChart>
        <c:varyColors val="1"/>
        <c:ser>
          <c:idx val="0"/>
          <c:order val="0"/>
          <c:explosion val="25"/>
          <c:dLbls>
            <c:numFmt formatCode="0%" sourceLinked="0"/>
            <c:showCatName val="1"/>
            <c:showPercent val="1"/>
            <c:showLeaderLines val="1"/>
          </c:dLbls>
          <c:cat>
            <c:strRef>
              <c:f>Sheet1!$C$40:$C$45</c:f>
              <c:strCache>
                <c:ptCount val="6"/>
                <c:pt idx="0">
                  <c:v>F</c:v>
                </c:pt>
                <c:pt idx="1">
                  <c:v>E</c:v>
                </c:pt>
                <c:pt idx="2">
                  <c:v>D</c:v>
                </c:pt>
                <c:pt idx="3">
                  <c:v>C</c:v>
                </c:pt>
                <c:pt idx="4">
                  <c:v>B</c:v>
                </c:pt>
                <c:pt idx="5">
                  <c:v>A</c:v>
                </c:pt>
              </c:strCache>
            </c:strRef>
          </c:cat>
          <c:val>
            <c:numRef>
              <c:f>Sheet1!$G$40:$G$45</c:f>
              <c:numCache>
                <c:formatCode>General</c:formatCode>
                <c:ptCount val="6"/>
                <c:pt idx="0">
                  <c:v>7.5</c:v>
                </c:pt>
                <c:pt idx="1">
                  <c:v>2</c:v>
                </c:pt>
                <c:pt idx="2">
                  <c:v>24</c:v>
                </c:pt>
                <c:pt idx="3">
                  <c:v>20.5</c:v>
                </c:pt>
                <c:pt idx="4">
                  <c:v>27.5</c:v>
                </c:pt>
                <c:pt idx="5">
                  <c:v>18.5</c:v>
                </c:pt>
              </c:numCache>
            </c:numRef>
          </c:val>
        </c:ser>
        <c:dLbls>
          <c:showCatName val="1"/>
          <c:showPercent val="1"/>
        </c:dLbls>
      </c:pie3DChart>
    </c:plotArea>
    <c:legend>
      <c:legendPos val="r"/>
      <c:layout>
        <c:manualLayout>
          <c:xMode val="edge"/>
          <c:yMode val="edge"/>
          <c:x val="0.94152046783625665"/>
          <c:y val="0.36363636363636381"/>
          <c:w val="5.0682261208577002E-2"/>
          <c:h val="0.38720538720538755"/>
        </c:manualLayout>
      </c:layout>
    </c:legend>
    <c:plotVisOnly val="1"/>
    <c:dispBlanksAs val="zero"/>
  </c:chart>
  <c:txPr>
    <a:bodyPr/>
    <a:lstStyle/>
    <a:p>
      <a:pPr>
        <a:defRPr sz="1800"/>
      </a:pPr>
      <a:endParaRPr lang="sv-SE"/>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A8ADFD5B-A66C-449C-B6E8-FB716D07777D}" type="datetimeFigureOut">
              <a:rPr lang="en-US" smtClean="0"/>
              <a:pPr/>
              <a:t>11/29/2009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extLst/>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CA5D3BF3-D352-46FC-8343-31F56E6730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Subtitle 8"/>
          <p:cNvSpPr>
            <a:spLocks noGrp="1"/>
          </p:cNvSpPr>
          <p:nvPr>
            <p:ph type="subTitle" idx="1"/>
          </p:nvPr>
        </p:nvSpPr>
        <p:spPr>
          <a:xfrm>
            <a:off x="2362200" y="4537528"/>
            <a:ext cx="6515100" cy="514350"/>
          </a:xfrm>
        </p:spPr>
        <p:txBody>
          <a:bodyPr anchor="ctr"/>
          <a:lstStyle>
            <a:lvl1pPr marL="0" indent="0" algn="l">
              <a:buNone/>
              <a:defRP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dirty="0"/>
          </a:p>
        </p:txBody>
      </p:sp>
      <p:sp>
        <p:nvSpPr>
          <p:cNvPr id="28" name="Date Placeholder 27"/>
          <p:cNvSpPr>
            <a:spLocks noGrp="1"/>
          </p:cNvSpPr>
          <p:nvPr>
            <p:ph type="dt" sz="half" idx="10"/>
          </p:nvPr>
        </p:nvSpPr>
        <p:spPr>
          <a:xfrm>
            <a:off x="76200" y="4551524"/>
            <a:ext cx="2057400" cy="514350"/>
          </a:xfrm>
        </p:spPr>
        <p:txBody>
          <a:bodyPr>
            <a:noAutofit/>
          </a:bodyPr>
          <a:lstStyle>
            <a:lvl1pPr algn="ctr">
              <a:defRPr sz="2000">
                <a:solidFill>
                  <a:srgbClr val="FFFFFF"/>
                </a:solidFill>
              </a:defRPr>
            </a:lvl1pPr>
            <a:extLst/>
          </a:lstStyle>
          <a:p>
            <a:pPr algn="ctr"/>
            <a:fld id="{047E157E-8DCB-4F70-A0AF-5EB586A91DD4}" type="datetime1">
              <a:rPr lang="en-US" smtClean="0">
                <a:solidFill>
                  <a:srgbClr val="FFFFFF"/>
                </a:solidFill>
              </a:rPr>
              <a:pPr algn="ctr"/>
              <a:t>11/29/2009</a:t>
            </a:fld>
            <a:endParaRPr lang="en-US" sz="2000" dirty="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a:defRPr>
                <a:solidFill>
                  <a:schemeClr val="tx2"/>
                </a:solidFill>
              </a:defRPr>
            </a:lvl1pPr>
            <a:extLst/>
          </a:lstStyle>
          <a:p>
            <a:pPr algn="r"/>
            <a:endParaRPr lang="en-US" dirty="0">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a:defRPr>
                <a:solidFill>
                  <a:schemeClr val="tx2"/>
                </a:solidFill>
              </a:defRPr>
            </a:lvl1pPr>
            <a:extLst/>
          </a:lstStyle>
          <a:p>
            <a:fld id="{8F82E0A0-C266-4798-8C8F-B9F91E9DA37E}" type="slidenum">
              <a:rPr lang="en-US" smtClean="0">
                <a:solidFill>
                  <a:schemeClr val="tx2"/>
                </a:solidFill>
              </a:rPr>
              <a:pPr/>
              <a:t>‹#›</a:t>
            </a:fld>
            <a:endParaRPr lang="en-US" dirty="0">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a:defRPr cap="all" baseline="0"/>
            </a:lvl1pPr>
            <a:extLst/>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Footer Placeholder 3"/>
          <p:cNvSpPr>
            <a:spLocks noGrp="1"/>
          </p:cNvSpPr>
          <p:nvPr>
            <p:ph type="ftr" sz="quarter" idx="10"/>
          </p:nvPr>
        </p:nvSpPr>
        <p:spPr/>
        <p:txBody>
          <a:bodyPr/>
          <a:lstStyle>
            <a:lvl1pPr>
              <a:defRPr/>
            </a:lvl1pPr>
          </a:lstStyle>
          <a:p>
            <a:r>
              <a:rPr lang="en-GB"/>
              <a:t>A Course in Real Estate Appraisal</a:t>
            </a:r>
          </a:p>
        </p:txBody>
      </p:sp>
      <p:sp>
        <p:nvSpPr>
          <p:cNvPr id="5" name="Slide Number Placeholder 4"/>
          <p:cNvSpPr>
            <a:spLocks noGrp="1"/>
          </p:cNvSpPr>
          <p:nvPr>
            <p:ph type="sldNum" sz="quarter" idx="11"/>
          </p:nvPr>
        </p:nvSpPr>
        <p:spPr/>
        <p:txBody>
          <a:bodyPr/>
          <a:lstStyle>
            <a:lvl1pPr>
              <a:defRPr/>
            </a:lvl1pPr>
          </a:lstStyle>
          <a:p>
            <a:fld id="{7B749D3A-5597-4455-9449-9A25A1E2F12A}" type="slidenum">
              <a:rPr lang="en-GB"/>
              <a:pPr/>
              <a:t>‹#›</a:t>
            </a:fld>
            <a:endParaRPr lang="en-GB"/>
          </a:p>
        </p:txBody>
      </p:sp>
      <p:sp>
        <p:nvSpPr>
          <p:cNvPr id="6" name="Date Placeholder 5"/>
          <p:cNvSpPr>
            <a:spLocks noGrp="1"/>
          </p:cNvSpPr>
          <p:nvPr>
            <p:ph type="dt" sz="half" idx="12"/>
          </p:nvPr>
        </p:nvSpPr>
        <p:spPr/>
        <p:txBody>
          <a:bodyPr/>
          <a:lstStyle>
            <a:lvl1pPr>
              <a:defRPr/>
            </a:lvl1pPr>
          </a:lstStyle>
          <a:p>
            <a:fld id="{992F3532-83E3-4E99-8063-8C6BA4AF4862}" type="datetime1">
              <a:rPr lang="en-GB"/>
              <a:pPr/>
              <a:t>29/11/2009</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n-US" smtClean="0"/>
              <a:t>Click to edit Master title style</a:t>
            </a:r>
            <a:endParaRPr lang="en-US" dirty="0"/>
          </a:p>
        </p:txBody>
      </p:sp>
      <p:sp>
        <p:nvSpPr>
          <p:cNvPr id="3" name="Rectangle 2"/>
          <p:cNvSpPr>
            <a:spLocks noGrp="1"/>
          </p:cNvSpPr>
          <p:nvPr>
            <p:ph type="dt" sz="half" idx="10"/>
          </p:nvPr>
        </p:nvSpPr>
        <p:spPr/>
        <p:txBody>
          <a:bodyPr/>
          <a:lstStyle>
            <a:extLst/>
          </a:lstStyle>
          <a:p>
            <a:fld id="{E4606EA6-EFEA-4C30-9264-4F9291A5780D}" type="datetime1">
              <a:rPr lang="en-US" smtClean="0"/>
              <a:pPr/>
              <a:t>11/29/2009</a:t>
            </a:fld>
            <a:endParaRPr lang="en-US"/>
          </a:p>
        </p:txBody>
      </p:sp>
      <p:sp>
        <p:nvSpPr>
          <p:cNvPr id="4" name="Rectangle 3"/>
          <p:cNvSpPr>
            <a:spLocks noGrp="1"/>
          </p:cNvSpPr>
          <p:nvPr>
            <p:ph type="ftr" sz="quarter" idx="11"/>
          </p:nvPr>
        </p:nvSpPr>
        <p:spPr/>
        <p:txBody>
          <a:bodyPr/>
          <a:lstStyle>
            <a:extLst/>
          </a:lstStyle>
          <a:p>
            <a:endParaRPr lang="en-US"/>
          </a:p>
        </p:txBody>
      </p:sp>
      <p:sp>
        <p:nvSpPr>
          <p:cNvPr id="5" name="Rectangle 4"/>
          <p:cNvSpPr>
            <a:spLocks noGrp="1"/>
          </p:cNvSpPr>
          <p:nvPr>
            <p:ph type="sldNum" sz="quarter" idx="12"/>
          </p:nvPr>
        </p:nvSpPr>
        <p:spPr/>
        <p:txBody>
          <a:bodyPr/>
          <a:lstStyle>
            <a:extLst/>
          </a:lstStyle>
          <a:p>
            <a:pPr algn="ctr"/>
            <a:fld id="{8F82E0A0-C266-4798-8C8F-B9F91E9DA37E}" type="slidenum">
              <a:rPr lang="en-US" sz="1400" b="1" smtClean="0">
                <a:solidFill>
                  <a:srgbClr val="FFFFFF"/>
                </a:solidFill>
              </a:rPr>
              <a:pPr algn="ctr"/>
              <a:t>‹#›</a:t>
            </a:fld>
            <a:endParaRPr lang="en-US"/>
          </a:p>
        </p:txBody>
      </p:sp>
      <p:sp>
        <p:nvSpPr>
          <p:cNvPr id="7" name="Rectangle 6"/>
          <p:cNvSpPr>
            <a:spLocks noGrp="1"/>
          </p:cNvSpPr>
          <p:nvPr>
            <p:ph sz="quarter" idx="13"/>
          </p:nvPr>
        </p:nvSpPr>
        <p:spPr>
          <a:xfrm>
            <a:off x="609600" y="1352550"/>
            <a:ext cx="8153400" cy="32766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hasCustomPrompt="1"/>
          </p:nvPr>
        </p:nvSpPr>
        <p:spPr>
          <a:xfrm>
            <a:off x="1371600" y="1200150"/>
            <a:ext cx="7620000" cy="742950"/>
          </a:xfrm>
        </p:spPr>
        <p:txBody>
          <a:bodyPr/>
          <a:lstStyle>
            <a:lvl1pPr algn="l">
              <a:buNone/>
              <a:defRPr sz="4400" b="0" cap="none">
                <a:solidFill>
                  <a:srgbClr val="FFFFFF"/>
                </a:solidFill>
              </a:defRPr>
            </a:lvl1pPr>
            <a:extLst/>
          </a:lstStyle>
          <a:p>
            <a:r>
              <a:rPr lang="en-US" dirty="0" smtClean="0"/>
              <a:t>Click to edit master title style</a:t>
            </a:r>
            <a:endParaRPr lang="en-US" dirty="0"/>
          </a:p>
        </p:txBody>
      </p:sp>
      <p:sp>
        <p:nvSpPr>
          <p:cNvPr id="12" name="Date Placeholder 11"/>
          <p:cNvSpPr>
            <a:spLocks noGrp="1"/>
          </p:cNvSpPr>
          <p:nvPr>
            <p:ph type="dt" sz="half" idx="10"/>
          </p:nvPr>
        </p:nvSpPr>
        <p:spPr/>
        <p:txBody>
          <a:bodyPr/>
          <a:lstStyle>
            <a:extLst/>
          </a:lstStyle>
          <a:p>
            <a:fld id="{6FCF9F07-3BC7-4570-B054-79111B0A380C}" type="datetime1">
              <a:rPr lang="en-US" smtClean="0"/>
              <a:pPr/>
              <a:t>11/29/2009</a:t>
            </a:fld>
            <a:endParaRPr lang="en-US"/>
          </a:p>
        </p:txBody>
      </p:sp>
      <p:sp>
        <p:nvSpPr>
          <p:cNvPr id="13" name="Slide Number Placeholder 12"/>
          <p:cNvSpPr>
            <a:spLocks noGrp="1"/>
          </p:cNvSpPr>
          <p:nvPr>
            <p:ph type="sldNum" sz="quarter" idx="11"/>
          </p:nvPr>
        </p:nvSpPr>
        <p:spPr>
          <a:xfrm>
            <a:off x="0" y="1314450"/>
            <a:ext cx="1295400" cy="526257"/>
          </a:xfrm>
        </p:spPr>
        <p:txBody>
          <a:bodyPr>
            <a:noAutofit/>
          </a:bodyPr>
          <a:lstStyle>
            <a:lvl1pPr>
              <a:defRPr sz="2400">
                <a:solidFill>
                  <a:srgbClr val="FFFFFF"/>
                </a:solidFill>
              </a:defRPr>
            </a:lvl1pPr>
            <a:extLst/>
          </a:lstStyle>
          <a:p>
            <a:pPr algn="ctr"/>
            <a:fld id="{8F82E0A0-C266-4798-8C8F-B9F91E9DA37E}" type="slidenum">
              <a:rPr lang="en-US" sz="2400" b="1" smtClean="0">
                <a:solidFill>
                  <a:srgbClr val="FFFFFF"/>
                </a:solidFill>
              </a:rPr>
              <a:pPr algn="ctr"/>
              <a:t>‹#›</a:t>
            </a:fld>
            <a:endParaRPr lang="en-US" sz="2400" dirty="0">
              <a:solidFill>
                <a:srgbClr val="FFFFFF"/>
              </a:solidFill>
            </a:endParaRPr>
          </a:p>
        </p:txBody>
      </p:sp>
      <p:sp>
        <p:nvSpPr>
          <p:cNvPr id="14" name="Footer Placeholder 13"/>
          <p:cNvSpPr>
            <a:spLocks noGrp="1"/>
          </p:cNvSpPr>
          <p:nvPr>
            <p:ph type="ftr" sz="quarter" idx="12"/>
          </p:nvPr>
        </p:nvSpPr>
        <p:spPr/>
        <p:txBody>
          <a:bodyPr/>
          <a:lstStyle>
            <a:extLst/>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dirty="0"/>
          </a:p>
        </p:txBody>
      </p:sp>
      <p:sp>
        <p:nvSpPr>
          <p:cNvPr id="9" name="Content Placeholder 8"/>
          <p:cNvSpPr>
            <a:spLocks noGrp="1"/>
          </p:cNvSpPr>
          <p:nvPr>
            <p:ph sz="quarter" idx="13"/>
          </p:nvPr>
        </p:nvSpPr>
        <p:spPr>
          <a:xfrm>
            <a:off x="609600" y="1352551"/>
            <a:ext cx="3886200" cy="3268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844901" y="1352549"/>
            <a:ext cx="3886200" cy="3268625"/>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5"/>
          </p:nvPr>
        </p:nvSpPr>
        <p:spPr/>
        <p:txBody>
          <a:bodyPr rtlCol="0"/>
          <a:lstStyle>
            <a:extLst/>
          </a:lstStyle>
          <a:p>
            <a:fld id="{E4606EA6-EFEA-4C30-9264-4F9291A5780D}" type="datetime1">
              <a:rPr lang="en-US" smtClean="0"/>
              <a:pPr/>
              <a:t>11/29/2009</a:t>
            </a:fld>
            <a:endParaRPr lang="en-US"/>
          </a:p>
        </p:txBody>
      </p:sp>
      <p:sp>
        <p:nvSpPr>
          <p:cNvPr id="10" name="Slide Number Placeholder 9"/>
          <p:cNvSpPr>
            <a:spLocks noGrp="1"/>
          </p:cNvSpPr>
          <p:nvPr>
            <p:ph type="sldNum" sz="quarter" idx="16"/>
          </p:nvPr>
        </p:nvSpPr>
        <p:spPr/>
        <p:txBody>
          <a:bodyPr rtlCol="0"/>
          <a:lstStyle>
            <a:extLst/>
          </a:lstStyle>
          <a:p>
            <a:pPr algn="ctr"/>
            <a:fld id="{8F82E0A0-C266-4798-8C8F-B9F91E9DA37E}" type="slidenum">
              <a:rPr lang="en-US" sz="1400" b="1" smtClean="0">
                <a:solidFill>
                  <a:srgbClr val="FFFFFF"/>
                </a:solidFill>
              </a:rPr>
              <a:pPr algn="ctr"/>
              <a:t>‹#›</a:t>
            </a:fld>
            <a:endParaRPr lang="en-US"/>
          </a:p>
        </p:txBody>
      </p:sp>
      <p:sp>
        <p:nvSpPr>
          <p:cNvPr id="12" name="Footer Placeholder 11"/>
          <p:cNvSpPr>
            <a:spLocks noGrp="1"/>
          </p:cNvSpPr>
          <p:nvPr>
            <p:ph type="ftr" sz="quarter" idx="17"/>
          </p:nvPr>
        </p:nvSpPr>
        <p:spPr/>
        <p:txBody>
          <a:bodyPr rtlCol="0"/>
          <a:lstStyle>
            <a:extLst/>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a:defRPr/>
            </a:lvl1pPr>
            <a:extLst/>
          </a:lstStyle>
          <a:p>
            <a:r>
              <a:rPr lang="en-US" smtClean="0"/>
              <a:t>Click to edit Master title style</a:t>
            </a:r>
            <a:endParaRPr lang="en-US" dirty="0"/>
          </a:p>
        </p:txBody>
      </p:sp>
      <p:sp>
        <p:nvSpPr>
          <p:cNvPr id="11" name="Content Placeholder 10"/>
          <p:cNvSpPr>
            <a:spLocks noGrp="1"/>
          </p:cNvSpPr>
          <p:nvPr>
            <p:ph sz="quarter" idx="13"/>
          </p:nvPr>
        </p:nvSpPr>
        <p:spPr>
          <a:xfrm>
            <a:off x="609600" y="1919818"/>
            <a:ext cx="3886200" cy="26289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800600" y="1919818"/>
            <a:ext cx="3886200" cy="26289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5"/>
          </p:nvPr>
        </p:nvSpPr>
        <p:spPr/>
        <p:txBody>
          <a:bodyPr rtlCol="0"/>
          <a:lstStyle>
            <a:extLst/>
          </a:lstStyle>
          <a:p>
            <a:fld id="{E4606EA6-EFEA-4C30-9264-4F9291A5780D}" type="datetime1">
              <a:rPr lang="en-US" smtClean="0"/>
              <a:pPr/>
              <a:t>11/29/2009</a:t>
            </a:fld>
            <a:endParaRPr lang="en-US"/>
          </a:p>
        </p:txBody>
      </p:sp>
      <p:sp>
        <p:nvSpPr>
          <p:cNvPr id="12" name="Slide Number Placeholder 11"/>
          <p:cNvSpPr>
            <a:spLocks noGrp="1"/>
          </p:cNvSpPr>
          <p:nvPr>
            <p:ph type="sldNum" sz="quarter" idx="16"/>
          </p:nvPr>
        </p:nvSpPr>
        <p:spPr/>
        <p:txBody>
          <a:bodyPr rtlCol="0"/>
          <a:lstStyle>
            <a:extLst/>
          </a:lstStyle>
          <a:p>
            <a:pPr algn="ctr"/>
            <a:fld id="{8F82E0A0-C266-4798-8C8F-B9F91E9DA37E}" type="slidenum">
              <a:rPr lang="en-US" sz="1400" b="1" smtClean="0">
                <a:solidFill>
                  <a:srgbClr val="FFFFFF"/>
                </a:solidFill>
              </a:rPr>
              <a:pPr algn="ctr"/>
              <a:t>‹#›</a:t>
            </a:fld>
            <a:endParaRPr lang="en-US"/>
          </a:p>
        </p:txBody>
      </p:sp>
      <p:sp>
        <p:nvSpPr>
          <p:cNvPr id="14" name="Footer Placeholder 13"/>
          <p:cNvSpPr>
            <a:spLocks noGrp="1"/>
          </p:cNvSpPr>
          <p:nvPr>
            <p:ph type="ftr" sz="quarter" idx="17"/>
          </p:nvPr>
        </p:nvSpPr>
        <p:spPr/>
        <p:txBody>
          <a:bodyPr rtlCol="0"/>
          <a:lstStyle>
            <a:extLst/>
          </a:lstStyle>
          <a:p>
            <a:endParaRPr lang="en-US"/>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a:buFontTx/>
              <a:buNone/>
              <a:defRPr sz="2000" b="1">
                <a:solidFill>
                  <a:srgbClr val="FFFFFF"/>
                </a:solidFill>
              </a:defRPr>
            </a:lvl1pPr>
            <a:extLst/>
          </a:lstStyle>
          <a:p>
            <a:pPr lvl="0"/>
            <a:r>
              <a:rPr lang="en-US" smtClean="0"/>
              <a:t>Click to edit Master text styles</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a:buFontTx/>
              <a:buNone/>
              <a:defRPr sz="2000" b="1">
                <a:solidFill>
                  <a:srgbClr val="FFFFFF"/>
                </a:solidFill>
              </a:defRPr>
            </a:lvl1pPr>
            <a:extLst/>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6DFADB5D-B7A0-47E3-AD2D-B1A6F8614213}" type="datetime1">
              <a:rPr lang="en-US" smtClean="0"/>
              <a:pPr/>
              <a:t>11/29/2009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a:t>
            </a:fld>
            <a:endParaRPr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968126-03FC-49C0-B9B8-2B561CCC3D90}" type="datetime1">
              <a:rPr lang="en-US" smtClean="0"/>
              <a:pPr/>
              <a:t>11/29/2009</a:t>
            </a:fld>
            <a:endParaRPr lang="en-US"/>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a:xfrm>
            <a:off x="0" y="4686300"/>
            <a:ext cx="533400" cy="285750"/>
          </a:xfrm>
        </p:spPr>
        <p:txBody>
          <a:bodyPr/>
          <a:lstStyle>
            <a:lvl1pPr>
              <a:defRPr>
                <a:solidFill>
                  <a:schemeClr val="tx2"/>
                </a:solidFill>
              </a:defRPr>
            </a:lvl1pPr>
            <a:extLst/>
          </a:lstStyle>
          <a:p>
            <a:fld id="{A3F7CB7D-F184-43C7-B6FD-03D728E1BBFF}" type="slidenum">
              <a:rPr lang="en-US" smtClean="0">
                <a:solidFill>
                  <a:schemeClr val="tx2"/>
                </a:solidFill>
              </a:rPr>
              <a:pPr/>
              <a:t>‹#›</a:t>
            </a:fld>
            <a:endParaRPr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a:buNone/>
              <a:defRPr sz="4200" b="0"/>
            </a:lvl1pPr>
            <a:extLst/>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extLst/>
          </a:lstStyle>
          <a:p>
            <a:fld id="{F49A8198-4617-485E-9585-4840B69DBBA6}" type="datetime1">
              <a:rPr lang="en-US" smtClean="0"/>
              <a:pPr/>
              <a:t>11/29/2009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a:t>
            </a:fld>
            <a:endParaRPr lang="en-US" dirty="0">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9" name="Content Placeholder 8"/>
          <p:cNvSpPr>
            <a:spLocks noGrp="1"/>
          </p:cNvSpPr>
          <p:nvPr>
            <p:ph sz="quarter" idx="13"/>
          </p:nvPr>
        </p:nvSpPr>
        <p:spPr>
          <a:xfrm>
            <a:off x="2362200" y="1428750"/>
            <a:ext cx="6400800" cy="32004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a:buNone/>
              <a:defRPr sz="3200"/>
            </a:lvl1pPr>
            <a:extLst/>
          </a:lstStyle>
          <a:p>
            <a:r>
              <a:rPr lang="en-US" smtClean="0"/>
              <a:t>Click icon to add picture</a:t>
            </a:r>
            <a:endParaRPr lang="en-US" dirty="0"/>
          </a:p>
        </p:txBody>
      </p:sp>
      <p:sp>
        <p:nvSpPr>
          <p:cNvPr id="4" name="Text Placeholder 3"/>
          <p:cNvSpPr>
            <a:spLocks noGrp="1"/>
          </p:cNvSpPr>
          <p:nvPr>
            <p:ph type="body" sz="half" idx="2"/>
          </p:nvPr>
        </p:nvSpPr>
        <p:spPr>
          <a:xfrm>
            <a:off x="1600200" y="4114800"/>
            <a:ext cx="7315200" cy="51435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extLst/>
          </a:lstStyle>
          <a:p>
            <a:pPr lvl="0"/>
            <a:r>
              <a:rPr lang="en-US" smtClean="0"/>
              <a:t>Click to edit Master text styles</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600200" y="3543300"/>
            <a:ext cx="7315200" cy="457200"/>
          </a:xfrm>
        </p:spPr>
        <p:txBody>
          <a:bodyPr anchor="ctr"/>
          <a:lstStyle>
            <a:lvl1pPr algn="l">
              <a:buNone/>
              <a:defRPr sz="2800" b="0">
                <a:solidFill>
                  <a:srgbClr val="FFFFFF"/>
                </a:solidFill>
              </a:defRPr>
            </a:lvl1pPr>
            <a:extLst/>
          </a:lstStyle>
          <a:p>
            <a:r>
              <a:rPr lang="en-US" smtClean="0"/>
              <a:t>Click to edit Master title style</a:t>
            </a:r>
            <a:endParaRPr lang="en-US"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Date Placeholder 11"/>
          <p:cNvSpPr>
            <a:spLocks noGrp="1"/>
          </p:cNvSpPr>
          <p:nvPr>
            <p:ph type="dt" sz="half" idx="10"/>
          </p:nvPr>
        </p:nvSpPr>
        <p:spPr>
          <a:xfrm>
            <a:off x="6248400" y="4686300"/>
            <a:ext cx="2667000" cy="273844"/>
          </a:xfrm>
        </p:spPr>
        <p:txBody>
          <a:bodyPr rtlCol="0"/>
          <a:lstStyle>
            <a:extLst/>
          </a:lstStyle>
          <a:p>
            <a:fld id="{E4606EA6-EFEA-4C30-9264-4F9291A5780D}" type="datetime1">
              <a:rPr lang="en-US" smtClean="0"/>
              <a:pPr/>
              <a:t>11/29/2009</a:t>
            </a:fld>
            <a:endParaRPr lang="en-US"/>
          </a:p>
        </p:txBody>
      </p:sp>
      <p:sp>
        <p:nvSpPr>
          <p:cNvPr id="13" name="Slide Number Placeholder 12"/>
          <p:cNvSpPr>
            <a:spLocks noGrp="1"/>
          </p:cNvSpPr>
          <p:nvPr>
            <p:ph type="sldNum" sz="quarter" idx="11"/>
          </p:nvPr>
        </p:nvSpPr>
        <p:spPr>
          <a:xfrm>
            <a:off x="0" y="3500437"/>
            <a:ext cx="1447800" cy="497684"/>
          </a:xfrm>
        </p:spPr>
        <p:txBody>
          <a:bodyPr rtlCol="0"/>
          <a:lstStyle>
            <a:lvl1pPr>
              <a:defRPr sz="2800"/>
            </a:lvl1pPr>
            <a:extLst/>
          </a:lstStyle>
          <a:p>
            <a:pPr algn="ctr"/>
            <a:fld id="{8F82E0A0-C266-4798-8C8F-B9F91E9DA37E}" type="slidenum">
              <a:rPr lang="en-US" sz="2800" b="1" smtClean="0">
                <a:solidFill>
                  <a:srgbClr val="FFFFFF"/>
                </a:solidFill>
              </a:rPr>
              <a:pPr algn="ctr"/>
              <a:t>‹#›</a:t>
            </a:fld>
            <a:endParaRPr lang="en-US" sz="2800" dirty="0"/>
          </a:p>
        </p:txBody>
      </p:sp>
      <p:sp>
        <p:nvSpPr>
          <p:cNvPr id="14" name="Footer Placeholder 13"/>
          <p:cNvSpPr>
            <a:spLocks noGrp="1"/>
          </p:cNvSpPr>
          <p:nvPr>
            <p:ph type="ftr" sz="quarter" idx="12"/>
          </p:nvPr>
        </p:nvSpPr>
        <p:spPr>
          <a:xfrm>
            <a:off x="1600200" y="4686155"/>
            <a:ext cx="4572000" cy="273844"/>
          </a:xfrm>
        </p:spPr>
        <p:txBody>
          <a:bodyPr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a:defRPr sz="1400">
                <a:solidFill>
                  <a:schemeClr val="tx2"/>
                </a:solidFill>
              </a:defRPr>
            </a:lvl1pPr>
            <a:extLst/>
          </a:lstStyle>
          <a:p>
            <a:fld id="{E4606EA6-EFEA-4C30-9264-4F9291A5780D}" type="datetime1">
              <a:rPr lang="en-US" smtClean="0"/>
              <a:pPr/>
              <a:t>11/29/2009</a:t>
            </a:fld>
            <a:endParaRPr lang="en-US"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a:defRPr sz="1400">
                <a:solidFill>
                  <a:schemeClr val="tx2"/>
                </a:solidFill>
              </a:defRPr>
            </a:lvl1pPr>
            <a:extLst/>
          </a:lstStyle>
          <a:p>
            <a:pPr algn="r"/>
            <a:endParaRPr lang="en-US" sz="1400" dirty="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a:defRPr sz="1400" b="1">
                <a:solidFill>
                  <a:srgbClr val="FFFFFF"/>
                </a:solidFill>
              </a:defRPr>
            </a:lvl1pPr>
            <a:extLst/>
          </a:lstStyle>
          <a:p>
            <a:pPr algn="ctr"/>
            <a:fld id="{8F82E0A0-C266-4798-8C8F-B9F91E9DA37E}" type="slidenum">
              <a:rPr lang="en-US" sz="1400" b="1" smtClean="0">
                <a:solidFill>
                  <a:srgbClr val="FFFFFF"/>
                </a:solidFill>
              </a:rPr>
              <a:pPr algn="ctr"/>
              <a:t>‹#›</a:t>
            </a:fld>
            <a:endParaRPr lang="en-US" sz="1400" b="1" dirty="0">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extLst/>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p:cNvSpPr>
            <a:spLocks noGrp="1" noChangeArrowheads="1"/>
          </p:cNvSpPr>
          <p:nvPr>
            <p:ph type="ftr" sz="quarter" idx="4294967295"/>
          </p:nvPr>
        </p:nvSpPr>
        <p:spPr>
          <a:xfrm>
            <a:off x="3571868" y="3571882"/>
            <a:ext cx="2895600" cy="785818"/>
          </a:xfrm>
          <a:prstGeom prst="rect">
            <a:avLst/>
          </a:prstGeom>
        </p:spPr>
        <p:txBody>
          <a:bodyPr/>
          <a:lstStyle/>
          <a:p>
            <a:r>
              <a:rPr lang="en-GB" dirty="0"/>
              <a:t>A Course in Real Estate Appraisal</a:t>
            </a:r>
          </a:p>
        </p:txBody>
      </p:sp>
      <p:sp>
        <p:nvSpPr>
          <p:cNvPr id="5" name="Rectangle 14"/>
          <p:cNvSpPr>
            <a:spLocks noGrp="1" noChangeArrowheads="1"/>
          </p:cNvSpPr>
          <p:nvPr>
            <p:ph type="sldNum" sz="quarter" idx="4294967295"/>
          </p:nvPr>
        </p:nvSpPr>
        <p:spPr>
          <a:xfrm>
            <a:off x="7010400" y="4800600"/>
            <a:ext cx="1905000" cy="342900"/>
          </a:xfrm>
          <a:prstGeom prst="rect">
            <a:avLst/>
          </a:prstGeom>
        </p:spPr>
        <p:txBody>
          <a:bodyPr/>
          <a:lstStyle/>
          <a:p>
            <a:fld id="{3220DB32-EBD0-4985-92FD-719454B112ED}" type="slidenum">
              <a:rPr lang="en-GB"/>
              <a:pPr/>
              <a:t>1</a:t>
            </a:fld>
            <a:endParaRPr lang="en-GB"/>
          </a:p>
        </p:txBody>
      </p:sp>
      <p:sp>
        <p:nvSpPr>
          <p:cNvPr id="4100" name="Rectangle 4"/>
          <p:cNvSpPr>
            <a:spLocks noGrp="1" noChangeArrowheads="1"/>
          </p:cNvSpPr>
          <p:nvPr>
            <p:ph type="ctrTitle"/>
          </p:nvPr>
        </p:nvSpPr>
        <p:spPr>
          <a:xfrm>
            <a:off x="2000232" y="1214428"/>
            <a:ext cx="6477000" cy="2038350"/>
          </a:xfrm>
        </p:spPr>
        <p:txBody>
          <a:bodyPr/>
          <a:lstStyle/>
          <a:p>
            <a:r>
              <a:rPr lang="en-GB" dirty="0"/>
              <a:t>Solving a Diversity Problem through Course Design</a:t>
            </a:r>
          </a:p>
        </p:txBody>
      </p:sp>
      <p:sp>
        <p:nvSpPr>
          <p:cNvPr id="4101" name="Rectangle 5"/>
          <p:cNvSpPr>
            <a:spLocks noGrp="1" noChangeArrowheads="1"/>
          </p:cNvSpPr>
          <p:nvPr>
            <p:ph type="subTitle" idx="1"/>
          </p:nvPr>
        </p:nvSpPr>
        <p:spPr/>
        <p:txBody>
          <a:bodyPr>
            <a:normAutofit fontScale="47500" lnSpcReduction="20000"/>
          </a:bodyPr>
          <a:lstStyle/>
          <a:p>
            <a:r>
              <a:rPr lang="en-GB" dirty="0"/>
              <a:t>Samuel Azasu</a:t>
            </a:r>
          </a:p>
          <a:p>
            <a:r>
              <a:rPr lang="en-GB" dirty="0"/>
              <a:t>Division of Building and Real Estate </a:t>
            </a:r>
            <a:r>
              <a:rPr lang="en-GB" dirty="0" smtClean="0"/>
              <a:t>Economics – KTH Stockholm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928794" y="785800"/>
            <a:ext cx="5943619" cy="3914788"/>
          </a:xfrm>
          <a:prstGeom prst="rect">
            <a:avLst/>
          </a:prstGeom>
          <a:noFill/>
          <a:ln w="9525">
            <a:noFill/>
            <a:miter lim="800000"/>
            <a:headEnd/>
            <a:tailEnd/>
          </a:ln>
        </p:spPr>
      </p:pic>
      <p:sp>
        <p:nvSpPr>
          <p:cNvPr id="3" name="TextBox 2"/>
          <p:cNvSpPr txBox="1"/>
          <p:nvPr/>
        </p:nvSpPr>
        <p:spPr>
          <a:xfrm>
            <a:off x="285720" y="4286262"/>
            <a:ext cx="1571636" cy="276999"/>
          </a:xfrm>
          <a:prstGeom prst="rect">
            <a:avLst/>
          </a:prstGeom>
          <a:noFill/>
        </p:spPr>
        <p:txBody>
          <a:bodyPr wrap="square" rtlCol="0">
            <a:spAutoFit/>
          </a:bodyPr>
          <a:lstStyle/>
          <a:p>
            <a:r>
              <a:rPr lang="sv-FI" sz="1200" dirty="0" err="1" smtClean="0"/>
              <a:t>Biggs</a:t>
            </a:r>
            <a:r>
              <a:rPr lang="sv-FI" sz="1200" dirty="0" smtClean="0"/>
              <a:t> (1999), </a:t>
            </a:r>
            <a:r>
              <a:rPr lang="sv-FI" sz="1200" dirty="0" err="1" smtClean="0"/>
              <a:t>pp</a:t>
            </a:r>
            <a:r>
              <a:rPr lang="sv-FI" sz="1200" dirty="0" smtClean="0"/>
              <a:t>. 59</a:t>
            </a:r>
            <a:endParaRPr lang="sv-SE"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t>Gibbs &amp; Simpson’s 4 assessment conditions</a:t>
            </a:r>
            <a:endParaRPr lang="sv-SE" sz="3200" dirty="0"/>
          </a:p>
        </p:txBody>
      </p:sp>
      <p:sp>
        <p:nvSpPr>
          <p:cNvPr id="3" name="Content Placeholder 2"/>
          <p:cNvSpPr>
            <a:spLocks noGrp="1"/>
          </p:cNvSpPr>
          <p:nvPr>
            <p:ph sz="quarter" idx="13"/>
          </p:nvPr>
        </p:nvSpPr>
        <p:spPr/>
        <p:txBody>
          <a:bodyPr>
            <a:normAutofit fontScale="85000" lnSpcReduction="10000"/>
          </a:bodyPr>
          <a:lstStyle/>
          <a:p>
            <a:r>
              <a:rPr lang="en-US" dirty="0" smtClean="0"/>
              <a:t>Increases time on task (in and out of class)</a:t>
            </a:r>
          </a:p>
          <a:p>
            <a:r>
              <a:rPr lang="en-US" dirty="0" smtClean="0"/>
              <a:t>Compels student to spread effort evenly during course</a:t>
            </a:r>
          </a:p>
          <a:p>
            <a:r>
              <a:rPr lang="en-GB" dirty="0" smtClean="0"/>
              <a:t>Move students progressively to deeper levels of understanding </a:t>
            </a:r>
          </a:p>
          <a:p>
            <a:pPr lvl="1"/>
            <a:r>
              <a:rPr lang="en-US" dirty="0" smtClean="0">
                <a:solidFill>
                  <a:srgbClr val="FF0000"/>
                </a:solidFill>
              </a:rPr>
              <a:t>Interim assessment can also be used to equalize critical foreknowledge before higher level work commences</a:t>
            </a:r>
          </a:p>
          <a:p>
            <a:r>
              <a:rPr lang="en-US" dirty="0" smtClean="0"/>
              <a:t>Communicates expectations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4"/>
          <p:cNvSpPr>
            <a:spLocks noGrp="1"/>
          </p:cNvSpPr>
          <p:nvPr>
            <p:ph type="sldNum" sz="quarter" idx="11"/>
          </p:nvPr>
        </p:nvSpPr>
        <p:spPr/>
        <p:txBody>
          <a:bodyPr>
            <a:normAutofit fontScale="47500" lnSpcReduction="20000"/>
          </a:bodyPr>
          <a:lstStyle/>
          <a:p>
            <a:fld id="{E33AD02D-FD09-49DC-B77A-F0FB201F136D}" type="slidenum">
              <a:rPr lang="en-GB"/>
              <a:pPr/>
              <a:t>12</a:t>
            </a:fld>
            <a:endParaRPr lang="en-GB"/>
          </a:p>
        </p:txBody>
      </p:sp>
      <p:sp>
        <p:nvSpPr>
          <p:cNvPr id="35842" name="Rectangle 2"/>
          <p:cNvSpPr>
            <a:spLocks noGrp="1" noChangeArrowheads="1"/>
          </p:cNvSpPr>
          <p:nvPr>
            <p:ph type="title"/>
          </p:nvPr>
        </p:nvSpPr>
        <p:spPr>
          <a:xfrm>
            <a:off x="1447800" y="200025"/>
            <a:ext cx="7467600" cy="828675"/>
          </a:xfrm>
        </p:spPr>
        <p:txBody>
          <a:bodyPr/>
          <a:lstStyle/>
          <a:p>
            <a:r>
              <a:rPr lang="sv-SE" dirty="0"/>
              <a:t>New Course </a:t>
            </a:r>
            <a:r>
              <a:rPr lang="sv-SE" dirty="0" smtClean="0"/>
              <a:t>Design (2008)</a:t>
            </a:r>
            <a:endParaRPr lang="en-US" dirty="0"/>
          </a:p>
        </p:txBody>
      </p:sp>
      <p:sp>
        <p:nvSpPr>
          <p:cNvPr id="35843" name="Rectangle 3"/>
          <p:cNvSpPr>
            <a:spLocks noGrp="1" noChangeArrowheads="1"/>
          </p:cNvSpPr>
          <p:nvPr>
            <p:ph type="body" idx="1"/>
          </p:nvPr>
        </p:nvSpPr>
        <p:spPr>
          <a:xfrm>
            <a:off x="1042988" y="2193131"/>
            <a:ext cx="2592387" cy="634604"/>
          </a:xfrm>
        </p:spPr>
        <p:txBody>
          <a:bodyPr>
            <a:normAutofit fontScale="92500" lnSpcReduction="10000"/>
          </a:bodyPr>
          <a:lstStyle/>
          <a:p>
            <a:pPr>
              <a:lnSpc>
                <a:spcPct val="90000"/>
              </a:lnSpc>
            </a:pPr>
            <a:r>
              <a:rPr lang="sv-SE" sz="2400"/>
              <a:t>Lectures</a:t>
            </a:r>
            <a:br>
              <a:rPr lang="sv-SE" sz="2400"/>
            </a:br>
            <a:r>
              <a:rPr lang="sv-SE" sz="2400"/>
              <a:t>(basic theory)</a:t>
            </a:r>
            <a:endParaRPr lang="en-US" sz="2400"/>
          </a:p>
        </p:txBody>
      </p:sp>
      <p:sp>
        <p:nvSpPr>
          <p:cNvPr id="35844" name="Line 4"/>
          <p:cNvSpPr>
            <a:spLocks noChangeShapeType="1"/>
          </p:cNvSpPr>
          <p:nvPr/>
        </p:nvSpPr>
        <p:spPr bwMode="auto">
          <a:xfrm>
            <a:off x="1187451" y="2895600"/>
            <a:ext cx="7129463" cy="0"/>
          </a:xfrm>
          <a:prstGeom prst="line">
            <a:avLst/>
          </a:prstGeom>
          <a:noFill/>
          <a:ln w="76200">
            <a:solidFill>
              <a:schemeClr val="tx1"/>
            </a:solidFill>
            <a:round/>
            <a:headEnd/>
            <a:tailEnd type="triangle" w="med" len="med"/>
          </a:ln>
          <a:effectLst/>
        </p:spPr>
        <p:txBody>
          <a:bodyPr/>
          <a:lstStyle/>
          <a:p>
            <a:endParaRPr lang="sv-SE"/>
          </a:p>
        </p:txBody>
      </p:sp>
      <p:sp>
        <p:nvSpPr>
          <p:cNvPr id="35845" name="Rectangle 5"/>
          <p:cNvSpPr>
            <a:spLocks noChangeArrowheads="1"/>
          </p:cNvSpPr>
          <p:nvPr/>
        </p:nvSpPr>
        <p:spPr bwMode="auto">
          <a:xfrm>
            <a:off x="3995739" y="2518172"/>
            <a:ext cx="2592387" cy="255984"/>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a:t>Guest lectures</a:t>
            </a:r>
            <a:endParaRPr lang="en-US"/>
          </a:p>
        </p:txBody>
      </p:sp>
      <p:sp>
        <p:nvSpPr>
          <p:cNvPr id="35846" name="Rectangle 6"/>
          <p:cNvSpPr>
            <a:spLocks noChangeArrowheads="1"/>
          </p:cNvSpPr>
          <p:nvPr/>
        </p:nvSpPr>
        <p:spPr bwMode="auto">
          <a:xfrm>
            <a:off x="3995739" y="1924050"/>
            <a:ext cx="2592387" cy="634604"/>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a:t>Project work</a:t>
            </a:r>
            <a:br>
              <a:rPr lang="sv-SE"/>
            </a:br>
            <a:r>
              <a:rPr lang="sv-SE"/>
              <a:t>(basic theory)</a:t>
            </a:r>
            <a:endParaRPr lang="en-US"/>
          </a:p>
        </p:txBody>
      </p:sp>
      <p:sp>
        <p:nvSpPr>
          <p:cNvPr id="35847" name="Rectangle 7"/>
          <p:cNvSpPr>
            <a:spLocks noChangeArrowheads="1"/>
          </p:cNvSpPr>
          <p:nvPr/>
        </p:nvSpPr>
        <p:spPr bwMode="auto">
          <a:xfrm>
            <a:off x="6551614" y="1869281"/>
            <a:ext cx="2592387" cy="634604"/>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a:t>Project presentation</a:t>
            </a:r>
            <a:endParaRPr lang="en-US"/>
          </a:p>
        </p:txBody>
      </p:sp>
      <p:sp>
        <p:nvSpPr>
          <p:cNvPr id="35848" name="Rectangle 8"/>
          <p:cNvSpPr>
            <a:spLocks noChangeArrowheads="1"/>
          </p:cNvSpPr>
          <p:nvPr/>
        </p:nvSpPr>
        <p:spPr bwMode="auto">
          <a:xfrm>
            <a:off x="6551614" y="2463404"/>
            <a:ext cx="2592387" cy="634603"/>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a:t>Exam</a:t>
            </a:r>
            <a:endParaRPr lang="en-US"/>
          </a:p>
        </p:txBody>
      </p:sp>
      <p:sp>
        <p:nvSpPr>
          <p:cNvPr id="35851" name="Rectangle 11"/>
          <p:cNvSpPr>
            <a:spLocks noChangeArrowheads="1"/>
          </p:cNvSpPr>
          <p:nvPr/>
        </p:nvSpPr>
        <p:spPr bwMode="auto">
          <a:xfrm>
            <a:off x="3551248" y="1329929"/>
            <a:ext cx="2592388" cy="634603"/>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u="sng" dirty="0"/>
              <a:t>Mid-term </a:t>
            </a:r>
            <a:r>
              <a:rPr lang="sv-SE" u="sng" dirty="0" err="1"/>
              <a:t>exam</a:t>
            </a:r>
            <a:endParaRPr lang="en-US" u="sng" dirty="0"/>
          </a:p>
        </p:txBody>
      </p:sp>
      <p:sp>
        <p:nvSpPr>
          <p:cNvPr id="35853" name="Line 13"/>
          <p:cNvSpPr>
            <a:spLocks noChangeShapeType="1"/>
          </p:cNvSpPr>
          <p:nvPr/>
        </p:nvSpPr>
        <p:spPr bwMode="auto">
          <a:xfrm>
            <a:off x="3708400" y="1707356"/>
            <a:ext cx="0" cy="972741"/>
          </a:xfrm>
          <a:prstGeom prst="line">
            <a:avLst/>
          </a:prstGeom>
          <a:noFill/>
          <a:ln w="76200">
            <a:solidFill>
              <a:schemeClr val="tx2"/>
            </a:solidFill>
            <a:round/>
            <a:headEnd/>
            <a:tailEnd type="triangle" w="med" len="med"/>
          </a:ln>
          <a:effectLst/>
        </p:spPr>
        <p:txBody>
          <a:bodyPr/>
          <a:lstStyle/>
          <a:p>
            <a:endParaRPr lang="sv-SE"/>
          </a:p>
        </p:txBody>
      </p:sp>
      <p:sp>
        <p:nvSpPr>
          <p:cNvPr id="35854" name="Rectangle 14"/>
          <p:cNvSpPr>
            <a:spLocks noChangeArrowheads="1"/>
          </p:cNvSpPr>
          <p:nvPr/>
        </p:nvSpPr>
        <p:spPr bwMode="auto">
          <a:xfrm>
            <a:off x="1143000" y="3057525"/>
            <a:ext cx="7772400" cy="1571625"/>
          </a:xfrm>
          <a:prstGeom prst="rect">
            <a:avLst/>
          </a:prstGeom>
          <a:noFill/>
          <a:ln w="9525">
            <a:noFill/>
            <a:miter lim="800000"/>
            <a:headEnd/>
            <a:tailEnd/>
          </a:ln>
          <a:effectLst/>
        </p:spPr>
        <p:txBody>
          <a:bodyPr lIns="92075" tIns="46038" rIns="92075" bIns="46038"/>
          <a:lstStyle/>
          <a:p>
            <a:pPr marL="342900" indent="-342900">
              <a:spcBef>
                <a:spcPct val="20000"/>
              </a:spcBef>
              <a:buClr>
                <a:schemeClr val="tx2"/>
              </a:buClr>
              <a:buSzPct val="90000"/>
              <a:buFont typeface="Wingdings" pitchFamily="2" charset="2"/>
              <a:buChar char="n"/>
            </a:pPr>
            <a:r>
              <a:rPr lang="en-GB"/>
              <a:t>Changed grading:</a:t>
            </a:r>
          </a:p>
          <a:p>
            <a:pPr marL="742950" lvl="1" indent="-285750">
              <a:spcBef>
                <a:spcPct val="20000"/>
              </a:spcBef>
              <a:buClr>
                <a:schemeClr val="tx2"/>
              </a:buClr>
              <a:buFontTx/>
              <a:buChar char="–"/>
            </a:pPr>
            <a:r>
              <a:rPr lang="en-GB"/>
              <a:t>Both groups graded on the A-F scale</a:t>
            </a:r>
          </a:p>
          <a:p>
            <a:pPr marL="742950" lvl="1" indent="-285750">
              <a:spcBef>
                <a:spcPct val="20000"/>
              </a:spcBef>
              <a:buClr>
                <a:schemeClr val="tx2"/>
              </a:buClr>
              <a:buFontTx/>
              <a:buChar char="–"/>
            </a:pPr>
            <a:r>
              <a:rPr lang="en-GB"/>
              <a:t>Passed midterm and project -&gt; grade E</a:t>
            </a:r>
          </a:p>
          <a:p>
            <a:pPr marL="742950" lvl="1" indent="-285750">
              <a:spcBef>
                <a:spcPct val="20000"/>
              </a:spcBef>
              <a:buClr>
                <a:schemeClr val="tx2"/>
              </a:buClr>
              <a:buFontTx/>
              <a:buChar char="–"/>
            </a:pPr>
            <a:r>
              <a:rPr lang="en-GB"/>
              <a:t>Higher grades decided by final exam</a:t>
            </a:r>
          </a:p>
          <a:p>
            <a:pPr marL="342900" indent="-342900">
              <a:spcBef>
                <a:spcPct val="20000"/>
              </a:spcBef>
              <a:buClr>
                <a:schemeClr val="tx2"/>
              </a:buClr>
              <a:buSzPct val="90000"/>
              <a:buFont typeface="Wingdings" pitchFamily="2" charset="2"/>
              <a:buChar char="n"/>
            </a:pPr>
            <a:r>
              <a:rPr lang="en-GB"/>
              <a:t>Remedial teaching for LM group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85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585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585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585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5854">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585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51" grpId="0" build="p"/>
      <p:bldP spid="35853" grpId="0" animBg="1"/>
      <p:bldP spid="35854"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4"/>
          <p:cNvSpPr>
            <a:spLocks noGrp="1"/>
          </p:cNvSpPr>
          <p:nvPr>
            <p:ph type="dt" sz="half" idx="12"/>
          </p:nvPr>
        </p:nvSpPr>
        <p:spPr/>
        <p:txBody>
          <a:bodyPr>
            <a:normAutofit fontScale="32500" lnSpcReduction="20000"/>
          </a:bodyPr>
          <a:lstStyle/>
          <a:p>
            <a:fld id="{42B67435-280B-4DAF-BD5D-724601F45D9E}" type="datetime1">
              <a:rPr lang="en-GB"/>
              <a:pPr/>
              <a:t>29/11/2009</a:t>
            </a:fld>
            <a:endParaRPr lang="en-GB"/>
          </a:p>
        </p:txBody>
      </p:sp>
      <p:sp>
        <p:nvSpPr>
          <p:cNvPr id="45058" name="Rectangle 1026"/>
          <p:cNvSpPr>
            <a:spLocks noGrp="1" noChangeArrowheads="1"/>
          </p:cNvSpPr>
          <p:nvPr>
            <p:ph type="title"/>
          </p:nvPr>
        </p:nvSpPr>
        <p:spPr>
          <a:xfrm>
            <a:off x="1447800" y="200025"/>
            <a:ext cx="7467600" cy="828675"/>
          </a:xfrm>
        </p:spPr>
        <p:txBody>
          <a:bodyPr/>
          <a:lstStyle/>
          <a:p>
            <a:r>
              <a:rPr lang="sv-SE"/>
              <a:t>Grades</a:t>
            </a:r>
            <a:endParaRPr lang="en-GB"/>
          </a:p>
        </p:txBody>
      </p:sp>
      <p:graphicFrame>
        <p:nvGraphicFramePr>
          <p:cNvPr id="8" name="Object 2"/>
          <p:cNvGraphicFramePr>
            <a:graphicFrameLocks noChangeAspect="1"/>
          </p:cNvGraphicFramePr>
          <p:nvPr/>
        </p:nvGraphicFramePr>
        <p:xfrm>
          <a:off x="1142976" y="1428742"/>
          <a:ext cx="4038600" cy="1828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Object 3"/>
          <p:cNvGraphicFramePr>
            <a:graphicFrameLocks noChangeAspect="1"/>
          </p:cNvGraphicFramePr>
          <p:nvPr/>
        </p:nvGraphicFramePr>
        <p:xfrm>
          <a:off x="4648201" y="2857500"/>
          <a:ext cx="4295775" cy="192881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42844" y="3000378"/>
            <a:ext cx="1071570" cy="369332"/>
          </a:xfrm>
          <a:prstGeom prst="rect">
            <a:avLst/>
          </a:prstGeom>
          <a:noFill/>
        </p:spPr>
        <p:txBody>
          <a:bodyPr wrap="square" rtlCol="0">
            <a:spAutoFit/>
          </a:bodyPr>
          <a:lstStyle/>
          <a:p>
            <a:r>
              <a:rPr lang="sv-FI" dirty="0" smtClean="0">
                <a:solidFill>
                  <a:srgbClr val="FF0000"/>
                </a:solidFill>
              </a:rPr>
              <a:t>Group 1</a:t>
            </a:r>
            <a:endParaRPr lang="sv-SE" dirty="0">
              <a:solidFill>
                <a:srgbClr val="FF0000"/>
              </a:solidFill>
            </a:endParaRPr>
          </a:p>
        </p:txBody>
      </p:sp>
      <p:sp>
        <p:nvSpPr>
          <p:cNvPr id="10" name="TextBox 9"/>
          <p:cNvSpPr txBox="1"/>
          <p:nvPr/>
        </p:nvSpPr>
        <p:spPr>
          <a:xfrm>
            <a:off x="3929058" y="4500576"/>
            <a:ext cx="1357322" cy="369332"/>
          </a:xfrm>
          <a:prstGeom prst="rect">
            <a:avLst/>
          </a:prstGeom>
          <a:noFill/>
        </p:spPr>
        <p:txBody>
          <a:bodyPr wrap="square" rtlCol="0">
            <a:spAutoFit/>
          </a:bodyPr>
          <a:lstStyle/>
          <a:p>
            <a:r>
              <a:rPr lang="sv-FI" dirty="0" smtClean="0">
                <a:solidFill>
                  <a:srgbClr val="FF0000"/>
                </a:solidFill>
              </a:rPr>
              <a:t>Group 2</a:t>
            </a:r>
            <a:endParaRPr lang="sv-SE"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normAutofit fontScale="47500" lnSpcReduction="20000"/>
          </a:bodyPr>
          <a:lstStyle/>
          <a:p>
            <a:fld id="{24C4807F-41FC-45C8-85C8-E1880E6E6147}" type="slidenum">
              <a:rPr lang="en-GB"/>
              <a:pPr/>
              <a:t>14</a:t>
            </a:fld>
            <a:endParaRPr lang="en-GB"/>
          </a:p>
        </p:txBody>
      </p:sp>
      <p:sp>
        <p:nvSpPr>
          <p:cNvPr id="33794" name="Rectangle 1026"/>
          <p:cNvSpPr>
            <a:spLocks noGrp="1" noChangeArrowheads="1"/>
          </p:cNvSpPr>
          <p:nvPr>
            <p:ph type="title"/>
          </p:nvPr>
        </p:nvSpPr>
        <p:spPr>
          <a:xfrm>
            <a:off x="785786" y="200025"/>
            <a:ext cx="8129614" cy="828675"/>
          </a:xfrm>
        </p:spPr>
        <p:txBody>
          <a:bodyPr/>
          <a:lstStyle/>
          <a:p>
            <a:r>
              <a:rPr lang="sv-SE" dirty="0"/>
              <a:t>Feedback</a:t>
            </a:r>
            <a:endParaRPr lang="en-GB" dirty="0"/>
          </a:p>
        </p:txBody>
      </p:sp>
      <p:sp>
        <p:nvSpPr>
          <p:cNvPr id="33795" name="Rectangle 1027"/>
          <p:cNvSpPr>
            <a:spLocks noGrp="1" noChangeArrowheads="1"/>
          </p:cNvSpPr>
          <p:nvPr>
            <p:ph type="body" idx="1"/>
          </p:nvPr>
        </p:nvSpPr>
        <p:spPr/>
        <p:txBody>
          <a:bodyPr>
            <a:normAutofit/>
          </a:bodyPr>
          <a:lstStyle/>
          <a:p>
            <a:r>
              <a:rPr lang="en-GB" sz="2800" i="1" dirty="0">
                <a:latin typeface="Times New Roman" pitchFamily="18" charset="0"/>
                <a:cs typeface="Times New Roman" pitchFamily="18" charset="0"/>
              </a:rPr>
              <a:t>So far it is the best course I have attended here at KTH </a:t>
            </a:r>
            <a:r>
              <a:rPr lang="en-GB" sz="2800" i="1" dirty="0" smtClean="0">
                <a:latin typeface="Times New Roman" pitchFamily="18" charset="0"/>
                <a:cs typeface="Times New Roman" pitchFamily="18" charset="0"/>
              </a:rPr>
              <a:t>...</a:t>
            </a:r>
            <a:endParaRPr lang="en-GB" sz="2800" i="1" dirty="0">
              <a:latin typeface="Times New Roman" pitchFamily="18" charset="0"/>
              <a:cs typeface="Times New Roman" pitchFamily="18" charset="0"/>
            </a:endParaRPr>
          </a:p>
          <a:p>
            <a:r>
              <a:rPr lang="en-GB" sz="2800" i="1" dirty="0">
                <a:latin typeface="Times New Roman" pitchFamily="18" charset="0"/>
                <a:cs typeface="Times New Roman" pitchFamily="18" charset="0"/>
              </a:rPr>
              <a:t>The guest lecturers were also very interesting and their presentations complemented the lectures and the project. There, [ … ], should be a session where a summary linking the guest lectures and the course can be explored before the exam.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4"/>
          <p:cNvSpPr>
            <a:spLocks noGrp="1"/>
          </p:cNvSpPr>
          <p:nvPr>
            <p:ph type="sldNum" sz="quarter" idx="11"/>
          </p:nvPr>
        </p:nvSpPr>
        <p:spPr/>
        <p:txBody>
          <a:bodyPr>
            <a:normAutofit fontScale="47500" lnSpcReduction="20000"/>
          </a:bodyPr>
          <a:lstStyle/>
          <a:p>
            <a:fld id="{E33AD02D-FD09-49DC-B77A-F0FB201F136D}" type="slidenum">
              <a:rPr lang="en-GB"/>
              <a:pPr/>
              <a:t>15</a:t>
            </a:fld>
            <a:endParaRPr lang="en-GB"/>
          </a:p>
        </p:txBody>
      </p:sp>
      <p:sp>
        <p:nvSpPr>
          <p:cNvPr id="35842" name="Rectangle 2"/>
          <p:cNvSpPr>
            <a:spLocks noGrp="1" noChangeArrowheads="1"/>
          </p:cNvSpPr>
          <p:nvPr>
            <p:ph type="title"/>
          </p:nvPr>
        </p:nvSpPr>
        <p:spPr>
          <a:xfrm>
            <a:off x="1447800" y="200025"/>
            <a:ext cx="7467600" cy="828675"/>
          </a:xfrm>
        </p:spPr>
        <p:txBody>
          <a:bodyPr/>
          <a:lstStyle/>
          <a:p>
            <a:r>
              <a:rPr lang="sv-SE" dirty="0"/>
              <a:t>New Course </a:t>
            </a:r>
            <a:r>
              <a:rPr lang="sv-SE" dirty="0" smtClean="0"/>
              <a:t>Design (2009)</a:t>
            </a:r>
            <a:endParaRPr lang="en-US" dirty="0"/>
          </a:p>
        </p:txBody>
      </p:sp>
      <p:sp>
        <p:nvSpPr>
          <p:cNvPr id="35843" name="Rectangle 3"/>
          <p:cNvSpPr>
            <a:spLocks noGrp="1" noChangeArrowheads="1"/>
          </p:cNvSpPr>
          <p:nvPr>
            <p:ph type="body" idx="1"/>
          </p:nvPr>
        </p:nvSpPr>
        <p:spPr>
          <a:xfrm>
            <a:off x="1042988" y="2193131"/>
            <a:ext cx="2592387" cy="634604"/>
          </a:xfrm>
        </p:spPr>
        <p:txBody>
          <a:bodyPr>
            <a:normAutofit/>
          </a:bodyPr>
          <a:lstStyle/>
          <a:p>
            <a:pPr>
              <a:lnSpc>
                <a:spcPct val="90000"/>
              </a:lnSpc>
            </a:pPr>
            <a:r>
              <a:rPr lang="sv-SE" sz="2200" dirty="0" err="1" smtClean="0"/>
              <a:t>Homework</a:t>
            </a:r>
            <a:endParaRPr lang="en-US" sz="2200" dirty="0"/>
          </a:p>
        </p:txBody>
      </p:sp>
      <p:sp>
        <p:nvSpPr>
          <p:cNvPr id="35844" name="Line 4"/>
          <p:cNvSpPr>
            <a:spLocks noChangeShapeType="1"/>
          </p:cNvSpPr>
          <p:nvPr/>
        </p:nvSpPr>
        <p:spPr bwMode="auto">
          <a:xfrm>
            <a:off x="1187451" y="2895600"/>
            <a:ext cx="7129463" cy="0"/>
          </a:xfrm>
          <a:prstGeom prst="line">
            <a:avLst/>
          </a:prstGeom>
          <a:noFill/>
          <a:ln w="76200">
            <a:solidFill>
              <a:schemeClr val="tx1"/>
            </a:solidFill>
            <a:round/>
            <a:headEnd/>
            <a:tailEnd type="triangle" w="med" len="med"/>
          </a:ln>
          <a:effectLst/>
        </p:spPr>
        <p:txBody>
          <a:bodyPr/>
          <a:lstStyle/>
          <a:p>
            <a:endParaRPr lang="sv-SE"/>
          </a:p>
        </p:txBody>
      </p:sp>
      <p:sp>
        <p:nvSpPr>
          <p:cNvPr id="35845" name="Rectangle 5"/>
          <p:cNvSpPr>
            <a:spLocks noChangeArrowheads="1"/>
          </p:cNvSpPr>
          <p:nvPr/>
        </p:nvSpPr>
        <p:spPr bwMode="auto">
          <a:xfrm>
            <a:off x="3995739" y="2518172"/>
            <a:ext cx="2592387" cy="255984"/>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a:t>Guest lectures</a:t>
            </a:r>
            <a:endParaRPr lang="en-US"/>
          </a:p>
        </p:txBody>
      </p:sp>
      <p:sp>
        <p:nvSpPr>
          <p:cNvPr id="35846" name="Rectangle 6"/>
          <p:cNvSpPr>
            <a:spLocks noChangeArrowheads="1"/>
          </p:cNvSpPr>
          <p:nvPr/>
        </p:nvSpPr>
        <p:spPr bwMode="auto">
          <a:xfrm>
            <a:off x="3995739" y="1924050"/>
            <a:ext cx="2592387" cy="634604"/>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a:t>Project work</a:t>
            </a:r>
            <a:br>
              <a:rPr lang="sv-SE"/>
            </a:br>
            <a:r>
              <a:rPr lang="sv-SE"/>
              <a:t>(basic theory)</a:t>
            </a:r>
            <a:endParaRPr lang="en-US"/>
          </a:p>
        </p:txBody>
      </p:sp>
      <p:sp>
        <p:nvSpPr>
          <p:cNvPr id="35847" name="Rectangle 7"/>
          <p:cNvSpPr>
            <a:spLocks noChangeArrowheads="1"/>
          </p:cNvSpPr>
          <p:nvPr/>
        </p:nvSpPr>
        <p:spPr bwMode="auto">
          <a:xfrm>
            <a:off x="6551614" y="1869281"/>
            <a:ext cx="2592387" cy="634604"/>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a:t>Project presentation</a:t>
            </a:r>
            <a:endParaRPr lang="en-US"/>
          </a:p>
        </p:txBody>
      </p:sp>
      <p:sp>
        <p:nvSpPr>
          <p:cNvPr id="35848" name="Rectangle 8"/>
          <p:cNvSpPr>
            <a:spLocks noChangeArrowheads="1"/>
          </p:cNvSpPr>
          <p:nvPr/>
        </p:nvSpPr>
        <p:spPr bwMode="auto">
          <a:xfrm>
            <a:off x="6551614" y="2463404"/>
            <a:ext cx="2592387" cy="634603"/>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a:t>Exam</a:t>
            </a:r>
            <a:endParaRPr lang="en-US"/>
          </a:p>
        </p:txBody>
      </p:sp>
      <p:sp>
        <p:nvSpPr>
          <p:cNvPr id="35851" name="Rectangle 11"/>
          <p:cNvSpPr>
            <a:spLocks noChangeArrowheads="1"/>
          </p:cNvSpPr>
          <p:nvPr/>
        </p:nvSpPr>
        <p:spPr bwMode="auto">
          <a:xfrm>
            <a:off x="3551248" y="1329929"/>
            <a:ext cx="2592388" cy="634603"/>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u="sng" dirty="0"/>
              <a:t>Mid-term </a:t>
            </a:r>
            <a:r>
              <a:rPr lang="sv-SE" u="sng" dirty="0" err="1"/>
              <a:t>exam</a:t>
            </a:r>
            <a:endParaRPr lang="en-US" u="sng" dirty="0"/>
          </a:p>
        </p:txBody>
      </p:sp>
      <p:sp>
        <p:nvSpPr>
          <p:cNvPr id="35853" name="Line 13"/>
          <p:cNvSpPr>
            <a:spLocks noChangeShapeType="1"/>
          </p:cNvSpPr>
          <p:nvPr/>
        </p:nvSpPr>
        <p:spPr bwMode="auto">
          <a:xfrm>
            <a:off x="3708400" y="1707356"/>
            <a:ext cx="0" cy="972741"/>
          </a:xfrm>
          <a:prstGeom prst="line">
            <a:avLst/>
          </a:prstGeom>
          <a:noFill/>
          <a:ln w="76200">
            <a:solidFill>
              <a:schemeClr val="tx2"/>
            </a:solidFill>
            <a:round/>
            <a:headEnd/>
            <a:tailEnd type="triangle" w="med" len="med"/>
          </a:ln>
          <a:effectLst/>
        </p:spPr>
        <p:txBody>
          <a:bodyPr/>
          <a:lstStyle/>
          <a:p>
            <a:endParaRPr lang="sv-SE"/>
          </a:p>
        </p:txBody>
      </p:sp>
      <p:sp>
        <p:nvSpPr>
          <p:cNvPr id="35854" name="Rectangle 14"/>
          <p:cNvSpPr>
            <a:spLocks noChangeArrowheads="1"/>
          </p:cNvSpPr>
          <p:nvPr/>
        </p:nvSpPr>
        <p:spPr bwMode="auto">
          <a:xfrm>
            <a:off x="1143000" y="3057525"/>
            <a:ext cx="7772400" cy="1571625"/>
          </a:xfrm>
          <a:prstGeom prst="rect">
            <a:avLst/>
          </a:prstGeom>
          <a:noFill/>
          <a:ln w="9525">
            <a:noFill/>
            <a:miter lim="800000"/>
            <a:headEnd/>
            <a:tailEnd/>
          </a:ln>
          <a:effectLst/>
        </p:spPr>
        <p:txBody>
          <a:bodyPr lIns="92075" tIns="46038" rIns="92075" bIns="46038"/>
          <a:lstStyle/>
          <a:p>
            <a:pPr marL="342900" indent="-342900">
              <a:spcBef>
                <a:spcPct val="20000"/>
              </a:spcBef>
              <a:buClr>
                <a:schemeClr val="tx2"/>
              </a:buClr>
              <a:buSzPct val="90000"/>
              <a:buFont typeface="Wingdings" pitchFamily="2" charset="2"/>
              <a:buChar char="n"/>
            </a:pPr>
            <a:r>
              <a:rPr lang="en-GB" dirty="0"/>
              <a:t>Changed grading:</a:t>
            </a:r>
          </a:p>
          <a:p>
            <a:pPr marL="742950" lvl="1" indent="-285750">
              <a:spcBef>
                <a:spcPct val="20000"/>
              </a:spcBef>
              <a:buClr>
                <a:schemeClr val="tx2"/>
              </a:buClr>
              <a:buFontTx/>
              <a:buChar char="–"/>
            </a:pPr>
            <a:r>
              <a:rPr lang="en-GB" dirty="0" smtClean="0"/>
              <a:t>Homework, </a:t>
            </a:r>
            <a:r>
              <a:rPr lang="en-GB" dirty="0"/>
              <a:t>midterm and project -&gt; grade E</a:t>
            </a:r>
          </a:p>
          <a:p>
            <a:pPr marL="742950" lvl="1" indent="-285750">
              <a:spcBef>
                <a:spcPct val="20000"/>
              </a:spcBef>
              <a:buClr>
                <a:schemeClr val="tx2"/>
              </a:buClr>
              <a:buFontTx/>
              <a:buChar char="–"/>
            </a:pPr>
            <a:r>
              <a:rPr lang="en-GB" dirty="0"/>
              <a:t>Higher grades decided by final exam</a:t>
            </a:r>
          </a:p>
          <a:p>
            <a:pPr marL="342900" indent="-342900">
              <a:spcBef>
                <a:spcPct val="20000"/>
              </a:spcBef>
              <a:buClr>
                <a:schemeClr val="tx2"/>
              </a:buClr>
              <a:buSzPct val="90000"/>
              <a:buFont typeface="Wingdings" pitchFamily="2" charset="2"/>
              <a:buChar char="n"/>
            </a:pPr>
            <a:r>
              <a:rPr lang="en-GB" dirty="0" smtClean="0"/>
              <a:t>Again, remedial </a:t>
            </a:r>
            <a:r>
              <a:rPr lang="en-GB" dirty="0"/>
              <a:t>teaching for </a:t>
            </a:r>
            <a:r>
              <a:rPr lang="en-GB" dirty="0" smtClean="0"/>
              <a:t>Group 2</a:t>
            </a:r>
            <a:endParaRPr lang="en-GB" dirty="0"/>
          </a:p>
        </p:txBody>
      </p:sp>
      <p:sp>
        <p:nvSpPr>
          <p:cNvPr id="14" name="Rectangle 3"/>
          <p:cNvSpPr txBox="1">
            <a:spLocks noChangeArrowheads="1"/>
          </p:cNvSpPr>
          <p:nvPr/>
        </p:nvSpPr>
        <p:spPr>
          <a:xfrm>
            <a:off x="1071538" y="1500180"/>
            <a:ext cx="2592387" cy="634604"/>
          </a:xfrm>
          <a:prstGeom prst="rect">
            <a:avLst/>
          </a:prstGeom>
        </p:spPr>
        <p:txBody>
          <a:bodyPr vert="horz">
            <a:normAutofit fontScale="92500" lnSpcReduction="10000"/>
          </a:bodyPr>
          <a:lstStyle/>
          <a:p>
            <a:pPr marL="320040" marR="0" lvl="0" indent="-320040" algn="l" defTabSz="914400" rtl="0" eaLnBrk="1" fontAlgn="auto" latinLnBrk="0" hangingPunct="1">
              <a:lnSpc>
                <a:spcPct val="90000"/>
              </a:lnSpc>
              <a:spcBef>
                <a:spcPts val="700"/>
              </a:spcBef>
              <a:spcAft>
                <a:spcPts val="0"/>
              </a:spcAft>
              <a:buClr>
                <a:schemeClr val="accent2"/>
              </a:buClr>
              <a:buSzPct val="60000"/>
              <a:buFont typeface="Wingdings"/>
              <a:buChar char=""/>
              <a:tabLst/>
              <a:defRPr/>
            </a:pPr>
            <a:r>
              <a:rPr kumimoji="0" lang="sv-SE" sz="2400" b="0" i="0" u="none" strike="noStrike" kern="1200" cap="none" spc="0" normalizeH="0" baseline="0" noProof="0" dirty="0" err="1" smtClean="0">
                <a:ln>
                  <a:noFill/>
                </a:ln>
                <a:solidFill>
                  <a:schemeClr val="tx1"/>
                </a:solidFill>
                <a:effectLst/>
                <a:uLnTx/>
                <a:uFillTx/>
                <a:latin typeface="+mn-lt"/>
                <a:ea typeface="+mn-ea"/>
                <a:cs typeface="+mn-cs"/>
              </a:rPr>
              <a:t>Lectures</a:t>
            </a:r>
            <a:r>
              <a:rPr kumimoji="0" lang="sv-SE" sz="2400" b="0" i="0" u="none" strike="noStrike" kern="1200" cap="none" spc="0" normalizeH="0" baseline="0" noProof="0" dirty="0" smtClean="0">
                <a:ln>
                  <a:noFill/>
                </a:ln>
                <a:solidFill>
                  <a:schemeClr val="tx1"/>
                </a:solidFill>
                <a:effectLst/>
                <a:uLnTx/>
                <a:uFillTx/>
                <a:latin typeface="+mn-lt"/>
                <a:ea typeface="+mn-ea"/>
                <a:cs typeface="+mn-cs"/>
              </a:rPr>
              <a:t/>
            </a:r>
            <a:br>
              <a:rPr kumimoji="0" lang="sv-SE" sz="2400" b="0" i="0" u="none" strike="noStrike" kern="1200" cap="none" spc="0" normalizeH="0" baseline="0" noProof="0" dirty="0" smtClean="0">
                <a:ln>
                  <a:noFill/>
                </a:ln>
                <a:solidFill>
                  <a:schemeClr val="tx1"/>
                </a:solidFill>
                <a:effectLst/>
                <a:uLnTx/>
                <a:uFillTx/>
                <a:latin typeface="+mn-lt"/>
                <a:ea typeface="+mn-ea"/>
                <a:cs typeface="+mn-cs"/>
              </a:rPr>
            </a:br>
            <a:r>
              <a:rPr kumimoji="0" lang="sv-SE" sz="2400" b="0" i="0" u="none" strike="noStrike" kern="1200" cap="none" spc="0" normalizeH="0" baseline="0" noProof="0" dirty="0" smtClean="0">
                <a:ln>
                  <a:noFill/>
                </a:ln>
                <a:solidFill>
                  <a:schemeClr val="tx1"/>
                </a:solidFill>
                <a:effectLst/>
                <a:uLnTx/>
                <a:uFillTx/>
                <a:latin typeface="+mn-lt"/>
                <a:ea typeface="+mn-ea"/>
                <a:cs typeface="+mn-cs"/>
              </a:rPr>
              <a:t>(</a:t>
            </a:r>
            <a:r>
              <a:rPr kumimoji="0" lang="sv-SE" sz="2400" b="0" i="0" u="none" strike="noStrike" kern="1200" cap="none" spc="0" normalizeH="0" baseline="0" noProof="0" dirty="0" err="1" smtClean="0">
                <a:ln>
                  <a:noFill/>
                </a:ln>
                <a:solidFill>
                  <a:schemeClr val="tx1"/>
                </a:solidFill>
                <a:effectLst/>
                <a:uLnTx/>
                <a:uFillTx/>
                <a:latin typeface="+mn-lt"/>
                <a:ea typeface="+mn-ea"/>
                <a:cs typeface="+mn-cs"/>
              </a:rPr>
              <a:t>basic</a:t>
            </a:r>
            <a:r>
              <a:rPr kumimoji="0" lang="sv-SE" sz="2400" b="0" i="0" u="none" strike="noStrike" kern="1200" cap="none" spc="0" normalizeH="0" baseline="0" noProof="0" dirty="0" smtClean="0">
                <a:ln>
                  <a:noFill/>
                </a:ln>
                <a:solidFill>
                  <a:schemeClr val="tx1"/>
                </a:solidFill>
                <a:effectLst/>
                <a:uLnTx/>
                <a:uFillTx/>
                <a:latin typeface="+mn-lt"/>
                <a:ea typeface="+mn-ea"/>
                <a:cs typeface="+mn-cs"/>
              </a:rPr>
              <a:t> </a:t>
            </a:r>
            <a:r>
              <a:rPr kumimoji="0" lang="sv-SE" sz="2400" b="0" i="0" u="none" strike="noStrike" kern="1200" cap="none" spc="0" normalizeH="0" baseline="0" noProof="0" dirty="0" err="1" smtClean="0">
                <a:ln>
                  <a:noFill/>
                </a:ln>
                <a:solidFill>
                  <a:schemeClr val="tx1"/>
                </a:solidFill>
                <a:effectLst/>
                <a:uLnTx/>
                <a:uFillTx/>
                <a:latin typeface="+mn-lt"/>
                <a:ea typeface="+mn-ea"/>
                <a:cs typeface="+mn-cs"/>
              </a:rPr>
              <a:t>theory</a:t>
            </a:r>
            <a:r>
              <a:rPr kumimoji="0" lang="sv-SE" sz="24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85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585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585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585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585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51" grpId="0" build="p"/>
      <p:bldP spid="35853" grpId="0" animBg="1"/>
      <p:bldP spid="35854"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285852" y="1357304"/>
          <a:ext cx="7000924" cy="3203163"/>
        </p:xfrm>
        <a:graphic>
          <a:graphicData uri="http://schemas.openxmlformats.org/drawingml/2006/table">
            <a:tbl>
              <a:tblPr/>
              <a:tblGrid>
                <a:gridCol w="908231"/>
                <a:gridCol w="681167"/>
                <a:gridCol w="908228"/>
                <a:gridCol w="681170"/>
                <a:gridCol w="908228"/>
                <a:gridCol w="605485"/>
                <a:gridCol w="908231"/>
                <a:gridCol w="529796"/>
                <a:gridCol w="870388"/>
              </a:tblGrid>
              <a:tr h="357189">
                <a:tc rowSpan="2">
                  <a:txBody>
                    <a:bodyPr/>
                    <a:lstStyle/>
                    <a:p>
                      <a:pPr algn="ctr">
                        <a:spcAft>
                          <a:spcPts val="0"/>
                        </a:spcAft>
                      </a:pPr>
                      <a:endParaRPr lang="en-US"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gridSpan="8">
                  <a:txBody>
                    <a:bodyPr/>
                    <a:lstStyle/>
                    <a:p>
                      <a:pPr algn="ctr">
                        <a:spcAft>
                          <a:spcPts val="0"/>
                        </a:spcAft>
                      </a:pPr>
                      <a:r>
                        <a:rPr lang="en-GB" sz="1600" dirty="0">
                          <a:latin typeface="Times New Roman"/>
                          <a:ea typeface="Times New Roman"/>
                          <a:cs typeface="Times New Roman"/>
                        </a:rPr>
                        <a:t>Distribution based on grades</a:t>
                      </a: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r>
              <a:tr h="500066">
                <a:tc vMerge="1">
                  <a:txBody>
                    <a:bodyPr/>
                    <a:lstStyle/>
                    <a:p>
                      <a:endParaRPr lang="sv-SE"/>
                    </a:p>
                  </a:txBody>
                  <a:tcPr/>
                </a:tc>
                <a:tc gridSpan="2">
                  <a:txBody>
                    <a:bodyPr/>
                    <a:lstStyle/>
                    <a:p>
                      <a:pPr algn="ctr">
                        <a:spcAft>
                          <a:spcPts val="0"/>
                        </a:spcAft>
                      </a:pPr>
                      <a:r>
                        <a:rPr lang="sv-FI" sz="1400" dirty="0" smtClean="0">
                          <a:latin typeface="Times New Roman"/>
                          <a:ea typeface="Times New Roman"/>
                          <a:cs typeface="Times New Roman"/>
                        </a:rPr>
                        <a:t>Group 1</a:t>
                      </a:r>
                      <a:endParaRPr lang="sv-SE"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hMerge="1">
                  <a:txBody>
                    <a:bodyPr/>
                    <a:lstStyle/>
                    <a:p>
                      <a:endParaRPr lang="sv-SE"/>
                    </a:p>
                  </a:txBody>
                  <a:tcPr/>
                </a:tc>
                <a:tc gridSpan="2">
                  <a:txBody>
                    <a:bodyPr/>
                    <a:lstStyle/>
                    <a:p>
                      <a:pPr algn="ctr">
                        <a:spcAft>
                          <a:spcPts val="0"/>
                        </a:spcAft>
                      </a:pPr>
                      <a:r>
                        <a:rPr lang="sv-FI" sz="1400" dirty="0" smtClean="0">
                          <a:latin typeface="Times New Roman"/>
                          <a:ea typeface="Times New Roman"/>
                          <a:cs typeface="Times New Roman"/>
                        </a:rPr>
                        <a:t>Group 2</a:t>
                      </a:r>
                      <a:endParaRPr lang="sv-SE"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hMerge="1">
                  <a:txBody>
                    <a:bodyPr/>
                    <a:lstStyle/>
                    <a:p>
                      <a:endParaRPr lang="sv-SE"/>
                    </a:p>
                  </a:txBody>
                  <a:tcPr/>
                </a:tc>
                <a:tc gridSpan="2">
                  <a:txBody>
                    <a:bodyPr/>
                    <a:lstStyle/>
                    <a:p>
                      <a:pPr algn="ctr">
                        <a:spcAft>
                          <a:spcPts val="0"/>
                        </a:spcAft>
                      </a:pPr>
                      <a:r>
                        <a:rPr lang="en-GB" sz="1400" dirty="0" smtClean="0">
                          <a:latin typeface="Times New Roman"/>
                          <a:ea typeface="Times New Roman"/>
                          <a:cs typeface="Times New Roman"/>
                        </a:rPr>
                        <a:t>Exchange </a:t>
                      </a:r>
                      <a:r>
                        <a:rPr lang="en-GB" sz="1400" dirty="0">
                          <a:latin typeface="Times New Roman"/>
                          <a:ea typeface="Times New Roman"/>
                          <a:cs typeface="Times New Roman"/>
                        </a:rPr>
                        <a:t>students</a:t>
                      </a:r>
                      <a:endParaRPr lang="sv-SE"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hMerge="1">
                  <a:txBody>
                    <a:bodyPr/>
                    <a:lstStyle/>
                    <a:p>
                      <a:endParaRPr lang="sv-SE"/>
                    </a:p>
                  </a:txBody>
                  <a:tcPr/>
                </a:tc>
                <a:tc gridSpan="2">
                  <a:txBody>
                    <a:bodyPr/>
                    <a:lstStyle/>
                    <a:p>
                      <a:pPr algn="ctr">
                        <a:spcAft>
                          <a:spcPts val="0"/>
                        </a:spcAft>
                      </a:pPr>
                      <a:r>
                        <a:rPr lang="en-GB" sz="1400" dirty="0">
                          <a:latin typeface="Times New Roman"/>
                          <a:ea typeface="Times New Roman"/>
                          <a:cs typeface="Times New Roman"/>
                        </a:rPr>
                        <a:t>Total</a:t>
                      </a:r>
                      <a:endParaRPr lang="sv-SE"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hMerge="1">
                  <a:txBody>
                    <a:bodyPr/>
                    <a:lstStyle/>
                    <a:p>
                      <a:endParaRPr lang="sv-SE"/>
                    </a:p>
                  </a:txBody>
                  <a:tcPr/>
                </a:tc>
              </a:tr>
              <a:tr h="395188">
                <a:tc>
                  <a:txBody>
                    <a:bodyPr/>
                    <a:lstStyle/>
                    <a:p>
                      <a:pPr algn="ctr">
                        <a:spcAft>
                          <a:spcPts val="0"/>
                        </a:spcAft>
                      </a:pPr>
                      <a:r>
                        <a:rPr lang="en-GB" sz="1600" kern="1200" dirty="0">
                          <a:solidFill>
                            <a:schemeClr val="tx1"/>
                          </a:solidFill>
                          <a:latin typeface="Times New Roman"/>
                          <a:ea typeface="Times New Roman"/>
                          <a:cs typeface="Times New Roman"/>
                        </a:rPr>
                        <a:t>Grade</a:t>
                      </a:r>
                      <a:endParaRPr lang="sv-SE" sz="1600" kern="1200" dirty="0">
                        <a:solidFill>
                          <a:schemeClr val="tx1"/>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en-GB" sz="1400" dirty="0">
                          <a:latin typeface="Times New Roman"/>
                          <a:ea typeface="Times New Roman"/>
                          <a:cs typeface="Times New Roman"/>
                        </a:rPr>
                        <a:t>No. </a:t>
                      </a:r>
                      <a:endParaRPr lang="sv-SE"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en-GB" sz="1400" dirty="0">
                          <a:latin typeface="Times New Roman"/>
                          <a:ea typeface="Times New Roman"/>
                          <a:cs typeface="Times New Roman"/>
                        </a:rPr>
                        <a:t>Share (%)</a:t>
                      </a:r>
                      <a:endParaRPr lang="sv-SE"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en-GB" sz="1400" dirty="0" smtClean="0">
                          <a:latin typeface="Times New Roman"/>
                          <a:ea typeface="Times New Roman"/>
                          <a:cs typeface="Times New Roman"/>
                        </a:rPr>
                        <a:t>No.</a:t>
                      </a:r>
                      <a:endParaRPr lang="sv-SE"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en-GB" sz="1400" dirty="0">
                          <a:latin typeface="Times New Roman"/>
                          <a:ea typeface="Times New Roman"/>
                          <a:cs typeface="Times New Roman"/>
                        </a:rPr>
                        <a:t>Share (%)</a:t>
                      </a:r>
                      <a:endParaRPr lang="sv-SE"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en-GB" sz="1400" dirty="0">
                          <a:latin typeface="Times New Roman"/>
                          <a:ea typeface="Times New Roman"/>
                          <a:cs typeface="Times New Roman"/>
                        </a:rPr>
                        <a:t>No. </a:t>
                      </a:r>
                      <a:endParaRPr lang="sv-SE"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en-GB" sz="1400" dirty="0">
                          <a:latin typeface="Times New Roman"/>
                          <a:ea typeface="Times New Roman"/>
                          <a:cs typeface="Times New Roman"/>
                        </a:rPr>
                        <a:t>Share (%)</a:t>
                      </a:r>
                      <a:endParaRPr lang="sv-SE"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en-GB" sz="1400" dirty="0">
                          <a:latin typeface="Times New Roman"/>
                          <a:ea typeface="Times New Roman"/>
                          <a:cs typeface="Times New Roman"/>
                        </a:rPr>
                        <a:t>No. </a:t>
                      </a:r>
                      <a:endParaRPr lang="sv-SE"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en-GB" sz="1400" dirty="0">
                          <a:latin typeface="Times New Roman"/>
                          <a:ea typeface="Times New Roman"/>
                          <a:cs typeface="Times New Roman"/>
                        </a:rPr>
                        <a:t>Share (%)</a:t>
                      </a:r>
                      <a:endParaRPr lang="sv-SE"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r h="197595">
                <a:tc>
                  <a:txBody>
                    <a:bodyPr/>
                    <a:lstStyle/>
                    <a:p>
                      <a:pPr algn="ctr">
                        <a:spcAft>
                          <a:spcPts val="0"/>
                        </a:spcAft>
                      </a:pPr>
                      <a:r>
                        <a:rPr lang="en-GB" sz="1600" kern="1200" dirty="0">
                          <a:solidFill>
                            <a:schemeClr val="tx1"/>
                          </a:solidFill>
                          <a:latin typeface="Times New Roman"/>
                          <a:ea typeface="Times New Roman"/>
                          <a:cs typeface="Times New Roman"/>
                        </a:rPr>
                        <a:t>A</a:t>
                      </a:r>
                      <a:endParaRPr lang="sv-SE" sz="1600" kern="1200" dirty="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en-GB" sz="1600" dirty="0">
                          <a:latin typeface="Times New Roman"/>
                          <a:ea typeface="Times New Roman"/>
                          <a:cs typeface="Times New Roman"/>
                        </a:rPr>
                        <a:t>2</a:t>
                      </a: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dirty="0">
                          <a:latin typeface="Times New Roman"/>
                          <a:ea typeface="Times New Roman"/>
                          <a:cs typeface="Times New Roman"/>
                        </a:rPr>
                        <a:t>8</a:t>
                      </a: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dirty="0">
                          <a:latin typeface="Times New Roman"/>
                          <a:ea typeface="Times New Roman"/>
                          <a:cs typeface="Times New Roman"/>
                        </a:rPr>
                        <a:t>9</a:t>
                      </a: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18</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2</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20</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13</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16</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595">
                <a:tc>
                  <a:txBody>
                    <a:bodyPr/>
                    <a:lstStyle/>
                    <a:p>
                      <a:pPr algn="ctr">
                        <a:spcAft>
                          <a:spcPts val="0"/>
                        </a:spcAft>
                      </a:pPr>
                      <a:r>
                        <a:rPr lang="en-GB" sz="1600" kern="1200" dirty="0">
                          <a:solidFill>
                            <a:schemeClr val="tx1"/>
                          </a:solidFill>
                          <a:latin typeface="Times New Roman"/>
                          <a:ea typeface="Times New Roman"/>
                          <a:cs typeface="Times New Roman"/>
                        </a:rPr>
                        <a:t>B</a:t>
                      </a:r>
                      <a:endParaRPr lang="sv-SE" sz="1600" kern="1200" dirty="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en-GB" sz="1600" dirty="0">
                          <a:latin typeface="Times New Roman"/>
                          <a:ea typeface="Times New Roman"/>
                          <a:cs typeface="Times New Roman"/>
                        </a:rPr>
                        <a:t>12</a:t>
                      </a: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dirty="0">
                          <a:latin typeface="Times New Roman"/>
                          <a:ea typeface="Times New Roman"/>
                          <a:cs typeface="Times New Roman"/>
                        </a:rPr>
                        <a:t>48</a:t>
                      </a: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dirty="0">
                          <a:latin typeface="Times New Roman"/>
                          <a:ea typeface="Times New Roman"/>
                          <a:cs typeface="Times New Roman"/>
                        </a:rPr>
                        <a:t>14</a:t>
                      </a: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29</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2</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20</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28</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33</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595">
                <a:tc>
                  <a:txBody>
                    <a:bodyPr/>
                    <a:lstStyle/>
                    <a:p>
                      <a:pPr algn="ctr">
                        <a:spcAft>
                          <a:spcPts val="0"/>
                        </a:spcAft>
                      </a:pPr>
                      <a:r>
                        <a:rPr lang="en-GB" sz="1600" kern="1200" dirty="0">
                          <a:solidFill>
                            <a:schemeClr val="tx1"/>
                          </a:solidFill>
                          <a:latin typeface="Times New Roman"/>
                          <a:ea typeface="Times New Roman"/>
                          <a:cs typeface="Times New Roman"/>
                        </a:rPr>
                        <a:t>C</a:t>
                      </a:r>
                      <a:endParaRPr lang="sv-SE" sz="1600" kern="1200" dirty="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en-GB" sz="1600">
                          <a:latin typeface="Times New Roman"/>
                          <a:ea typeface="Times New Roman"/>
                          <a:cs typeface="Times New Roman"/>
                        </a:rPr>
                        <a:t>9</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dirty="0">
                          <a:latin typeface="Times New Roman"/>
                          <a:ea typeface="Times New Roman"/>
                          <a:cs typeface="Times New Roman"/>
                        </a:rPr>
                        <a:t>36</a:t>
                      </a: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dirty="0">
                          <a:latin typeface="Times New Roman"/>
                          <a:ea typeface="Times New Roman"/>
                          <a:cs typeface="Times New Roman"/>
                        </a:rPr>
                        <a:t>12</a:t>
                      </a: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dirty="0">
                          <a:latin typeface="Times New Roman"/>
                          <a:ea typeface="Times New Roman"/>
                          <a:cs typeface="Times New Roman"/>
                        </a:rPr>
                        <a:t>25</a:t>
                      </a: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3</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30</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24</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29</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595">
                <a:tc>
                  <a:txBody>
                    <a:bodyPr/>
                    <a:lstStyle/>
                    <a:p>
                      <a:pPr algn="ctr">
                        <a:spcAft>
                          <a:spcPts val="0"/>
                        </a:spcAft>
                      </a:pPr>
                      <a:r>
                        <a:rPr lang="sv-SE" sz="1600" kern="1200" dirty="0">
                          <a:solidFill>
                            <a:schemeClr val="tx1"/>
                          </a:solidFill>
                          <a:latin typeface="Times New Roman"/>
                          <a:ea typeface="Times New Roman"/>
                          <a:cs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sv-SE" sz="1600">
                          <a:latin typeface="Times New Roman"/>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dirty="0">
                          <a:latin typeface="Times New Roman"/>
                          <a:ea typeface="Times New Roman"/>
                          <a:cs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dirty="0">
                          <a:latin typeface="Times New Roman"/>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dirty="0">
                          <a:latin typeface="Times New Roman"/>
                          <a:ea typeface="Times New Roman"/>
                          <a:cs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dirty="0">
                          <a:latin typeface="Times New Roman"/>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a:latin typeface="Times New Roman"/>
                          <a:ea typeface="Times New Roman"/>
                          <a:cs typeface="Times New Roman"/>
                        </a:rPr>
                        <a:t>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a:latin typeface="Times New Roman"/>
                          <a:ea typeface="Times New Roman"/>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a:latin typeface="Times New Roman"/>
                          <a:ea typeface="Times New Roman"/>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595">
                <a:tc>
                  <a:txBody>
                    <a:bodyPr/>
                    <a:lstStyle/>
                    <a:p>
                      <a:pPr algn="ctr">
                        <a:spcAft>
                          <a:spcPts val="0"/>
                        </a:spcAft>
                      </a:pPr>
                      <a:r>
                        <a:rPr lang="sv-SE" sz="1600" kern="1200" dirty="0">
                          <a:solidFill>
                            <a:schemeClr val="tx1"/>
                          </a:solidFill>
                          <a:latin typeface="Times New Roman"/>
                          <a:ea typeface="Times New Roman"/>
                          <a:cs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dirty="0">
                          <a:latin typeface="Times New Roman"/>
                          <a:ea typeface="Times New Roman"/>
                          <a:cs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dirty="0">
                          <a:latin typeface="Times New Roman"/>
                          <a:ea typeface="Times New Roman"/>
                          <a:cs typeface="Times New Roman"/>
                        </a:rPr>
                        <a:t>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a:latin typeface="Times New Roman"/>
                          <a:ea typeface="Times New Roman"/>
                          <a:cs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a:latin typeface="Times New Roman"/>
                          <a:ea typeface="Times New Roman"/>
                          <a:cs typeface="Times New Roman"/>
                        </a:rPr>
                        <a:t>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595">
                <a:tc>
                  <a:txBody>
                    <a:bodyPr/>
                    <a:lstStyle/>
                    <a:p>
                      <a:pPr algn="ctr">
                        <a:spcAft>
                          <a:spcPts val="0"/>
                        </a:spcAft>
                      </a:pPr>
                      <a:r>
                        <a:rPr lang="en-GB" sz="1600" kern="1200" dirty="0">
                          <a:solidFill>
                            <a:schemeClr val="tx1"/>
                          </a:solidFill>
                          <a:latin typeface="Times New Roman"/>
                          <a:ea typeface="Times New Roman"/>
                          <a:cs typeface="Times New Roman"/>
                        </a:rPr>
                        <a:t>F</a:t>
                      </a:r>
                      <a:endParaRPr lang="sv-SE" sz="1600" kern="1200" dirty="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sv-SE" sz="1600" dirty="0">
                          <a:latin typeface="Times New Roman"/>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a:latin typeface="Times New Roman"/>
                          <a:ea typeface="Times New Roman"/>
                          <a:cs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a:latin typeface="Times New Roman"/>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v-SE" sz="1600">
                          <a:latin typeface="Times New Roman"/>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595">
                <a:tc>
                  <a:txBody>
                    <a:bodyPr/>
                    <a:lstStyle/>
                    <a:p>
                      <a:pPr algn="ctr">
                        <a:spcAft>
                          <a:spcPts val="0"/>
                        </a:spcAft>
                      </a:pPr>
                      <a:r>
                        <a:rPr lang="sv-SE" sz="1600" kern="1200" dirty="0">
                          <a:solidFill>
                            <a:schemeClr val="tx1"/>
                          </a:solidFill>
                          <a:latin typeface="Times New Roman"/>
                          <a:ea typeface="Times New Roman"/>
                          <a:cs typeface="Times New Roman"/>
                        </a:rPr>
                        <a:t>FX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595">
                <a:tc>
                  <a:txBody>
                    <a:bodyPr/>
                    <a:lstStyle/>
                    <a:p>
                      <a:pPr algn="ctr">
                        <a:spcAft>
                          <a:spcPts val="0"/>
                        </a:spcAft>
                      </a:pPr>
                      <a:r>
                        <a:rPr lang="en-GB" sz="1600" kern="1200" dirty="0">
                          <a:solidFill>
                            <a:schemeClr val="tx1"/>
                          </a:solidFill>
                          <a:latin typeface="Times New Roman"/>
                          <a:ea typeface="Times New Roman"/>
                          <a:cs typeface="Times New Roman"/>
                        </a:rPr>
                        <a:t>Total</a:t>
                      </a:r>
                      <a:endParaRPr lang="sv-SE" sz="1600" kern="1200" dirty="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ctr">
                        <a:spcAft>
                          <a:spcPts val="0"/>
                        </a:spcAft>
                      </a:pPr>
                      <a:r>
                        <a:rPr lang="en-GB" sz="1600">
                          <a:latin typeface="Times New Roman"/>
                          <a:ea typeface="Times New Roman"/>
                          <a:cs typeface="Times New Roman"/>
                        </a:rPr>
                        <a:t>25</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100</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49</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100</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a:latin typeface="Times New Roman"/>
                          <a:ea typeface="Times New Roman"/>
                          <a:cs typeface="Times New Roman"/>
                        </a:rPr>
                        <a:t>10</a:t>
                      </a:r>
                      <a:endParaRPr lang="sv-SE" sz="16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dirty="0">
                          <a:latin typeface="Times New Roman"/>
                          <a:ea typeface="Times New Roman"/>
                          <a:cs typeface="Times New Roman"/>
                        </a:rPr>
                        <a:t>100</a:t>
                      </a: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dirty="0">
                          <a:latin typeface="Times New Roman"/>
                          <a:ea typeface="Times New Roman"/>
                          <a:cs typeface="Times New Roman"/>
                        </a:rPr>
                        <a:t>84</a:t>
                      </a: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dirty="0">
                          <a:latin typeface="Times New Roman"/>
                          <a:ea typeface="Times New Roman"/>
                          <a:cs typeface="Times New Roman"/>
                        </a:rPr>
                        <a:t>100</a:t>
                      </a:r>
                      <a:endParaRPr lang="sv-SE" sz="16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normAutofit fontScale="47500" lnSpcReduction="20000"/>
          </a:bodyPr>
          <a:lstStyle/>
          <a:p>
            <a:fld id="{24C4807F-41FC-45C8-85C8-E1880E6E6147}" type="slidenum">
              <a:rPr lang="en-GB"/>
              <a:pPr/>
              <a:t>17</a:t>
            </a:fld>
            <a:endParaRPr lang="en-GB"/>
          </a:p>
        </p:txBody>
      </p:sp>
      <p:sp>
        <p:nvSpPr>
          <p:cNvPr id="33794" name="Rectangle 1026"/>
          <p:cNvSpPr>
            <a:spLocks noGrp="1" noChangeArrowheads="1"/>
          </p:cNvSpPr>
          <p:nvPr>
            <p:ph type="title"/>
          </p:nvPr>
        </p:nvSpPr>
        <p:spPr>
          <a:xfrm>
            <a:off x="1447800" y="200025"/>
            <a:ext cx="7467600" cy="828675"/>
          </a:xfrm>
        </p:spPr>
        <p:txBody>
          <a:bodyPr/>
          <a:lstStyle/>
          <a:p>
            <a:r>
              <a:rPr lang="sv-SE"/>
              <a:t>Feedback</a:t>
            </a:r>
            <a:endParaRPr lang="en-GB"/>
          </a:p>
        </p:txBody>
      </p:sp>
      <p:sp>
        <p:nvSpPr>
          <p:cNvPr id="33795" name="Rectangle 1027"/>
          <p:cNvSpPr>
            <a:spLocks noGrp="1" noChangeArrowheads="1"/>
          </p:cNvSpPr>
          <p:nvPr>
            <p:ph type="body" idx="1"/>
          </p:nvPr>
        </p:nvSpPr>
        <p:spPr>
          <a:xfrm>
            <a:off x="285720" y="1352550"/>
            <a:ext cx="8715436" cy="3576654"/>
          </a:xfrm>
        </p:spPr>
        <p:txBody>
          <a:bodyPr>
            <a:noAutofit/>
          </a:bodyPr>
          <a:lstStyle/>
          <a:p>
            <a:r>
              <a:rPr lang="en-US" sz="1600" i="1" dirty="0" smtClean="0">
                <a:latin typeface="Times New Roman" pitchFamily="18" charset="0"/>
                <a:cs typeface="Times New Roman" pitchFamily="18" charset="0"/>
              </a:rPr>
              <a:t>“…the idea of the midterm exam was genius; it helped us to learn the concepts necessary for the project.”</a:t>
            </a:r>
            <a:endParaRPr lang="sv-SE" sz="1600" i="1" dirty="0" smtClean="0">
              <a:latin typeface="Times New Roman" pitchFamily="18" charset="0"/>
              <a:cs typeface="Times New Roman" pitchFamily="18" charset="0"/>
            </a:endParaRPr>
          </a:p>
          <a:p>
            <a:r>
              <a:rPr lang="en-US" sz="1600" i="1" dirty="0" smtClean="0">
                <a:latin typeface="Times New Roman" pitchFamily="18" charset="0"/>
                <a:cs typeface="Times New Roman" pitchFamily="18" charset="0"/>
              </a:rPr>
              <a:t>“The project was really engaging and it tested our team working skills a lot. However, at the end of it, I learnt a lot from my colleagues and it helped me to appreciate the theory better.”</a:t>
            </a:r>
            <a:endParaRPr lang="sv-SE" sz="1600" i="1" dirty="0" smtClean="0">
              <a:latin typeface="Times New Roman" pitchFamily="18" charset="0"/>
              <a:cs typeface="Times New Roman" pitchFamily="18" charset="0"/>
            </a:endParaRPr>
          </a:p>
          <a:p>
            <a:r>
              <a:rPr lang="en-US" sz="1600" i="1" dirty="0" smtClean="0">
                <a:latin typeface="Times New Roman" pitchFamily="18" charset="0"/>
                <a:cs typeface="Times New Roman" pitchFamily="18" charset="0"/>
              </a:rPr>
              <a:t>“Coursework arrangement was super!! It put us [under] a lot of pressure but the fruits were sweet!!”</a:t>
            </a:r>
            <a:endParaRPr lang="sv-SE" sz="1600" i="1" dirty="0" smtClean="0">
              <a:latin typeface="Times New Roman" pitchFamily="18" charset="0"/>
              <a:cs typeface="Times New Roman" pitchFamily="18" charset="0"/>
            </a:endParaRPr>
          </a:p>
          <a:p>
            <a:r>
              <a:rPr lang="en-US" sz="1600" i="1" dirty="0" smtClean="0">
                <a:latin typeface="Times New Roman" pitchFamily="18" charset="0"/>
                <a:cs typeface="Times New Roman" pitchFamily="18" charset="0"/>
              </a:rPr>
              <a:t>“I really enjoyed the Project working with 4 different guys from different countries and perhaps background. We started as enemies ended up as lovely big friends!”</a:t>
            </a:r>
            <a:endParaRPr lang="sv-SE" sz="1600" i="1" dirty="0" smtClean="0">
              <a:latin typeface="Times New Roman" pitchFamily="18" charset="0"/>
              <a:cs typeface="Times New Roman" pitchFamily="18" charset="0"/>
            </a:endParaRPr>
          </a:p>
          <a:p>
            <a:r>
              <a:rPr lang="en-US" sz="1600" i="1" dirty="0" smtClean="0">
                <a:latin typeface="Times New Roman" pitchFamily="18" charset="0"/>
                <a:cs typeface="Times New Roman" pitchFamily="18" charset="0"/>
              </a:rPr>
              <a:t>“Sometimes the things taught are not given sufficient time for students to master. It is important to have sufficient time for students to understand what is taught before moving forward. The teachers should look at the weak students as a reference rather than the best students before concluding things are clear to the students and moving on.”</a:t>
            </a:r>
            <a:endParaRPr lang="en-GB" sz="16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smtClean="0"/>
              <a:t>Feedback</a:t>
            </a:r>
            <a:endParaRPr lang="sv-SE" dirty="0"/>
          </a:p>
        </p:txBody>
      </p:sp>
      <p:sp>
        <p:nvSpPr>
          <p:cNvPr id="3" name="Content Placeholder 2"/>
          <p:cNvSpPr>
            <a:spLocks noGrp="1"/>
          </p:cNvSpPr>
          <p:nvPr>
            <p:ph idx="1"/>
          </p:nvPr>
        </p:nvSpPr>
        <p:spPr/>
        <p:txBody>
          <a:bodyPr>
            <a:normAutofit/>
          </a:bodyPr>
          <a:lstStyle/>
          <a:p>
            <a:pPr algn="just"/>
            <a:r>
              <a:rPr lang="en-US" sz="1500" i="1" dirty="0" smtClean="0">
                <a:latin typeface="Times New Roman" pitchFamily="18" charset="0"/>
                <a:cs typeface="Times New Roman" pitchFamily="18" charset="0"/>
              </a:rPr>
              <a:t>“Really appreciated most of the "design" of the course with mid-term for instance. However, at times you could feel quite overwhelmed by all the exercises, assignments etc.”</a:t>
            </a:r>
          </a:p>
          <a:p>
            <a:pPr algn="just"/>
            <a:r>
              <a:rPr lang="en-US" sz="1600" i="1" dirty="0" smtClean="0">
                <a:latin typeface="Times New Roman" pitchFamily="18" charset="0"/>
                <a:cs typeface="Times New Roman" pitchFamily="18" charset="0"/>
              </a:rPr>
              <a:t>“The first part of the course felt very structured and motivating while the second felt too loose and uninspired”.</a:t>
            </a:r>
          </a:p>
          <a:p>
            <a:pPr algn="just"/>
            <a:r>
              <a:rPr lang="en-US" sz="1600" i="1" dirty="0" smtClean="0">
                <a:latin typeface="Times New Roman" pitchFamily="18" charset="0"/>
                <a:cs typeface="Times New Roman" pitchFamily="18" charset="0"/>
              </a:rPr>
              <a:t>“Guest lectures lecturing about forest and the taxation system was extremely bad in speaking English. It was impossible to understand and learn anything from them”.</a:t>
            </a:r>
            <a:endParaRPr lang="sv-SE" sz="15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ctrTitle"/>
          </p:nvPr>
        </p:nvSpPr>
        <p:spPr/>
        <p:txBody>
          <a:bodyPr/>
          <a:lstStyle/>
          <a:p>
            <a:r>
              <a:rPr lang="en-GB"/>
              <a:t>Key Lessons</a:t>
            </a:r>
          </a:p>
        </p:txBody>
      </p:sp>
      <p:sp>
        <p:nvSpPr>
          <p:cNvPr id="19461" name="Rectangle 5"/>
          <p:cNvSpPr>
            <a:spLocks noGrp="1" noChangeArrowheads="1"/>
          </p:cNvSpPr>
          <p:nvPr>
            <p:ph type="subTitle" idx="1"/>
          </p:nvPr>
        </p:nvSpPr>
        <p:spPr>
          <a:xfrm>
            <a:off x="2357422" y="2500312"/>
            <a:ext cx="6515100" cy="514350"/>
          </a:xfrm>
        </p:spPr>
        <p:txBody>
          <a:bodyPr>
            <a:normAutofit lnSpcReduction="10000"/>
          </a:bodyPr>
          <a:lstStyle/>
          <a:p>
            <a:r>
              <a:rPr lang="sv-SE" dirty="0" err="1"/>
              <a:t>What</a:t>
            </a:r>
            <a:r>
              <a:rPr lang="sv-SE" dirty="0"/>
              <a:t> </a:t>
            </a:r>
            <a:r>
              <a:rPr lang="sv-SE" dirty="0" err="1"/>
              <a:t>do</a:t>
            </a:r>
            <a:r>
              <a:rPr lang="sv-SE" dirty="0"/>
              <a:t> all </a:t>
            </a:r>
            <a:r>
              <a:rPr lang="sv-SE" dirty="0" err="1"/>
              <a:t>these</a:t>
            </a:r>
            <a:r>
              <a:rPr lang="sv-SE" dirty="0"/>
              <a:t> </a:t>
            </a:r>
            <a:r>
              <a:rPr lang="sv-SE" dirty="0" err="1"/>
              <a:t>mean</a:t>
            </a:r>
            <a:r>
              <a:rPr lang="sv-SE" dirty="0"/>
              <a:t> for the </a:t>
            </a:r>
            <a:r>
              <a:rPr lang="sv-SE" dirty="0" err="1"/>
              <a:t>future</a:t>
            </a:r>
            <a:r>
              <a:rPr lang="sv-SE" dirty="0"/>
              <a:t>?</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smtClean="0"/>
              <a:t>Problem</a:t>
            </a:r>
            <a:endParaRPr lang="sv-SE" dirty="0"/>
          </a:p>
        </p:txBody>
      </p:sp>
      <p:sp>
        <p:nvSpPr>
          <p:cNvPr id="3" name="Content Placeholder 2"/>
          <p:cNvSpPr>
            <a:spLocks noGrp="1"/>
          </p:cNvSpPr>
          <p:nvPr>
            <p:ph sz="quarter" idx="13"/>
          </p:nvPr>
        </p:nvSpPr>
        <p:spPr/>
        <p:txBody>
          <a:bodyPr>
            <a:normAutofit lnSpcReduction="10000"/>
          </a:bodyPr>
          <a:lstStyle/>
          <a:p>
            <a:r>
              <a:rPr lang="sv-FI" dirty="0" err="1" smtClean="0"/>
              <a:t>Growth</a:t>
            </a:r>
            <a:r>
              <a:rPr lang="sv-FI" dirty="0" smtClean="0"/>
              <a:t> in international </a:t>
            </a:r>
            <a:r>
              <a:rPr lang="sv-FI" dirty="0" err="1" smtClean="0"/>
              <a:t>education</a:t>
            </a:r>
            <a:r>
              <a:rPr lang="sv-FI" dirty="0" smtClean="0"/>
              <a:t> in </a:t>
            </a:r>
            <a:r>
              <a:rPr lang="sv-FI" dirty="0" err="1" smtClean="0"/>
              <a:t>non-traditional</a:t>
            </a:r>
            <a:r>
              <a:rPr lang="sv-FI" dirty="0" smtClean="0"/>
              <a:t> destinations </a:t>
            </a:r>
            <a:r>
              <a:rPr lang="sv-FI" dirty="0" err="1" smtClean="0"/>
              <a:t>e.g</a:t>
            </a:r>
            <a:r>
              <a:rPr lang="sv-FI" dirty="0" smtClean="0"/>
              <a:t>. Scandinavia</a:t>
            </a:r>
          </a:p>
          <a:p>
            <a:r>
              <a:rPr lang="sv-FI" dirty="0" err="1" smtClean="0"/>
              <a:t>Some</a:t>
            </a:r>
            <a:r>
              <a:rPr lang="sv-FI" dirty="0" smtClean="0"/>
              <a:t> </a:t>
            </a:r>
            <a:r>
              <a:rPr lang="sv-FI" dirty="0" err="1" smtClean="0"/>
              <a:t>consequence</a:t>
            </a:r>
            <a:r>
              <a:rPr lang="sv-FI" dirty="0" smtClean="0"/>
              <a:t> </a:t>
            </a:r>
          </a:p>
          <a:p>
            <a:pPr lvl="1"/>
            <a:r>
              <a:rPr lang="sv-FI" dirty="0" err="1" smtClean="0"/>
              <a:t>Diversity</a:t>
            </a:r>
            <a:r>
              <a:rPr lang="sv-FI" dirty="0" smtClean="0"/>
              <a:t> in student </a:t>
            </a:r>
            <a:r>
              <a:rPr lang="sv-FI" dirty="0" err="1" smtClean="0"/>
              <a:t>backgrounds</a:t>
            </a:r>
            <a:r>
              <a:rPr lang="sv-FI" dirty="0" smtClean="0"/>
              <a:t> and </a:t>
            </a:r>
            <a:r>
              <a:rPr lang="sv-FI" dirty="0" err="1" smtClean="0"/>
              <a:t>abilities</a:t>
            </a:r>
            <a:endParaRPr lang="sv-FI" dirty="0" smtClean="0"/>
          </a:p>
          <a:p>
            <a:pPr lvl="1"/>
            <a:r>
              <a:rPr lang="sv-FI" dirty="0" smtClean="0"/>
              <a:t>Presents </a:t>
            </a:r>
            <a:r>
              <a:rPr lang="sv-FI" dirty="0" err="1" smtClean="0"/>
              <a:t>opportunities</a:t>
            </a:r>
            <a:r>
              <a:rPr lang="sv-FI" dirty="0" smtClean="0"/>
              <a:t>, </a:t>
            </a:r>
            <a:r>
              <a:rPr lang="sv-FI" dirty="0" err="1" smtClean="0"/>
              <a:t>challenges</a:t>
            </a:r>
            <a:endParaRPr lang="sv-FI" dirty="0" smtClean="0"/>
          </a:p>
          <a:p>
            <a:r>
              <a:rPr lang="sv-FI" dirty="0" smtClean="0"/>
              <a:t>Solutions at the program </a:t>
            </a:r>
            <a:r>
              <a:rPr lang="sv-FI" dirty="0" err="1" smtClean="0"/>
              <a:t>level/individual</a:t>
            </a:r>
            <a:r>
              <a:rPr lang="sv-FI" dirty="0" smtClean="0"/>
              <a:t> </a:t>
            </a:r>
            <a:r>
              <a:rPr lang="sv-FI" dirty="0" err="1" smtClean="0"/>
              <a:t>course</a:t>
            </a:r>
            <a:r>
              <a:rPr lang="sv-FI" dirty="0" smtClean="0"/>
              <a:t> </a:t>
            </a:r>
            <a:r>
              <a:rPr lang="sv-FI" dirty="0" err="1" smtClean="0"/>
              <a:t>level</a:t>
            </a:r>
            <a:endParaRPr lang="sv-FI" dirty="0" smtClean="0"/>
          </a:p>
          <a:p>
            <a:pPr lvl="1"/>
            <a:endParaRPr lang="sv-S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normAutofit fontScale="47500" lnSpcReduction="20000"/>
          </a:bodyPr>
          <a:lstStyle/>
          <a:p>
            <a:fld id="{07959082-B753-4C18-89AA-1F14B1350DB0}" type="slidenum">
              <a:rPr lang="en-GB"/>
              <a:pPr/>
              <a:t>20</a:t>
            </a:fld>
            <a:endParaRPr lang="en-GB"/>
          </a:p>
        </p:txBody>
      </p:sp>
      <p:sp>
        <p:nvSpPr>
          <p:cNvPr id="20484" name="Rectangle 4"/>
          <p:cNvSpPr>
            <a:spLocks noGrp="1" noChangeArrowheads="1"/>
          </p:cNvSpPr>
          <p:nvPr>
            <p:ph type="title"/>
          </p:nvPr>
        </p:nvSpPr>
        <p:spPr>
          <a:xfrm>
            <a:off x="857224" y="200025"/>
            <a:ext cx="8058176" cy="828675"/>
          </a:xfrm>
        </p:spPr>
        <p:txBody>
          <a:bodyPr/>
          <a:lstStyle/>
          <a:p>
            <a:r>
              <a:rPr lang="en-GB" dirty="0"/>
              <a:t>What Went Right</a:t>
            </a:r>
          </a:p>
        </p:txBody>
      </p:sp>
      <p:sp>
        <p:nvSpPr>
          <p:cNvPr id="20485" name="Rectangle 5"/>
          <p:cNvSpPr>
            <a:spLocks noGrp="1" noChangeArrowheads="1"/>
          </p:cNvSpPr>
          <p:nvPr>
            <p:ph type="body" idx="1"/>
          </p:nvPr>
        </p:nvSpPr>
        <p:spPr/>
        <p:txBody>
          <a:bodyPr>
            <a:normAutofit fontScale="85000" lnSpcReduction="10000"/>
          </a:bodyPr>
          <a:lstStyle/>
          <a:p>
            <a:pPr>
              <a:lnSpc>
                <a:spcPct val="90000"/>
              </a:lnSpc>
            </a:pPr>
            <a:r>
              <a:rPr lang="en-GB" sz="2800" dirty="0"/>
              <a:t>Assessment is key</a:t>
            </a:r>
          </a:p>
          <a:p>
            <a:pPr lvl="1">
              <a:lnSpc>
                <a:spcPct val="90000"/>
              </a:lnSpc>
            </a:pPr>
            <a:r>
              <a:rPr lang="en-GB" sz="2800" dirty="0"/>
              <a:t>Even small changes can have big effects</a:t>
            </a:r>
          </a:p>
          <a:p>
            <a:pPr lvl="2">
              <a:lnSpc>
                <a:spcPct val="90000"/>
              </a:lnSpc>
              <a:buFontTx/>
              <a:buChar char="•"/>
            </a:pPr>
            <a:r>
              <a:rPr lang="en-GB" sz="2800" dirty="0">
                <a:solidFill>
                  <a:schemeClr val="tx2"/>
                </a:solidFill>
              </a:rPr>
              <a:t>Greater time on task, deep rather than surface approaches to learning</a:t>
            </a:r>
          </a:p>
          <a:p>
            <a:pPr lvl="1">
              <a:lnSpc>
                <a:spcPct val="90000"/>
              </a:lnSpc>
            </a:pPr>
            <a:r>
              <a:rPr lang="en-GB" sz="2800" dirty="0"/>
              <a:t>Changes in grading of project</a:t>
            </a:r>
          </a:p>
          <a:p>
            <a:pPr lvl="2">
              <a:lnSpc>
                <a:spcPct val="90000"/>
              </a:lnSpc>
              <a:buFontTx/>
              <a:buChar char="•"/>
            </a:pPr>
            <a:r>
              <a:rPr lang="en-GB" sz="2800" dirty="0">
                <a:solidFill>
                  <a:schemeClr val="tx2"/>
                </a:solidFill>
              </a:rPr>
              <a:t>Focus on process instead of outcome</a:t>
            </a:r>
          </a:p>
          <a:p>
            <a:pPr>
              <a:lnSpc>
                <a:spcPct val="90000"/>
              </a:lnSpc>
            </a:pPr>
            <a:r>
              <a:rPr lang="en-GB" sz="2800" dirty="0" smtClean="0"/>
              <a:t>Improved course design benefits even the “good” students</a:t>
            </a:r>
            <a:endParaRPr lang="en-GB" sz="2800" dirty="0"/>
          </a:p>
          <a:p>
            <a:pPr>
              <a:lnSpc>
                <a:spcPct val="90000"/>
              </a:lnSpc>
            </a:pPr>
            <a:r>
              <a:rPr lang="en-GB" sz="2800" dirty="0"/>
              <a:t>Industry feedback on report quality was strongly positive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normAutofit fontScale="47500" lnSpcReduction="20000"/>
          </a:bodyPr>
          <a:lstStyle/>
          <a:p>
            <a:fld id="{D67C3F48-BB78-4327-86B9-C7CF81D7FB64}" type="slidenum">
              <a:rPr lang="en-GB"/>
              <a:pPr/>
              <a:t>21</a:t>
            </a:fld>
            <a:endParaRPr lang="en-GB"/>
          </a:p>
        </p:txBody>
      </p:sp>
      <p:sp>
        <p:nvSpPr>
          <p:cNvPr id="21508" name="Rectangle 4"/>
          <p:cNvSpPr>
            <a:spLocks noGrp="1" noChangeArrowheads="1"/>
          </p:cNvSpPr>
          <p:nvPr>
            <p:ph type="title"/>
          </p:nvPr>
        </p:nvSpPr>
        <p:spPr>
          <a:xfrm>
            <a:off x="1447800" y="200025"/>
            <a:ext cx="7467600" cy="828675"/>
          </a:xfrm>
        </p:spPr>
        <p:txBody>
          <a:bodyPr/>
          <a:lstStyle/>
          <a:p>
            <a:r>
              <a:rPr lang="en-GB"/>
              <a:t>What Went Wrong</a:t>
            </a:r>
          </a:p>
        </p:txBody>
      </p:sp>
      <p:sp>
        <p:nvSpPr>
          <p:cNvPr id="21509" name="Rectangle 5"/>
          <p:cNvSpPr>
            <a:spLocks noGrp="1" noChangeArrowheads="1"/>
          </p:cNvSpPr>
          <p:nvPr>
            <p:ph type="body" idx="1"/>
          </p:nvPr>
        </p:nvSpPr>
        <p:spPr/>
        <p:txBody>
          <a:bodyPr>
            <a:normAutofit fontScale="85000" lnSpcReduction="20000"/>
          </a:bodyPr>
          <a:lstStyle/>
          <a:p>
            <a:r>
              <a:rPr lang="en-GB" sz="2800" dirty="0" smtClean="0"/>
              <a:t>Poor course design induces students to adopt surface approaches to learning</a:t>
            </a:r>
            <a:endParaRPr lang="en-GB" sz="2800" dirty="0"/>
          </a:p>
          <a:p>
            <a:pPr lvl="1"/>
            <a:r>
              <a:rPr lang="en-GB" sz="2800" dirty="0" smtClean="0"/>
              <a:t>Group conflict between surface and deep learners unavoidable, resentment toward teachers likely </a:t>
            </a:r>
          </a:p>
          <a:p>
            <a:pPr lvl="1">
              <a:buNone/>
            </a:pPr>
            <a:endParaRPr lang="en-GB" sz="2800" dirty="0"/>
          </a:p>
          <a:p>
            <a:r>
              <a:rPr lang="en-GB" sz="2800" dirty="0" smtClean="0"/>
              <a:t>Consensus within department – split them up</a:t>
            </a:r>
            <a:endParaRPr lang="en-GB" sz="2800" dirty="0"/>
          </a:p>
          <a:p>
            <a:pPr lvl="1"/>
            <a:r>
              <a:rPr lang="en-GB" sz="2800" dirty="0"/>
              <a:t>Costly for the division </a:t>
            </a:r>
          </a:p>
          <a:p>
            <a:pPr lvl="1"/>
            <a:r>
              <a:rPr lang="en-GB" sz="2800" dirty="0"/>
              <a:t>Lack of know-how on diversity management</a:t>
            </a:r>
          </a:p>
          <a:p>
            <a:pPr lvl="2">
              <a:buFontTx/>
              <a:buChar char="•"/>
            </a:pPr>
            <a:r>
              <a:rPr lang="en-GB" sz="2800" dirty="0" smtClean="0"/>
              <a:t>Deprives cross-cultural learning experiences</a:t>
            </a:r>
            <a:endParaRPr lang="en-GB"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normAutofit fontScale="47500" lnSpcReduction="20000"/>
          </a:bodyPr>
          <a:lstStyle/>
          <a:p>
            <a:fld id="{151FBACB-93CF-4DAC-8B7E-B88FA00A64B9}" type="slidenum">
              <a:rPr lang="en-GB"/>
              <a:pPr/>
              <a:t>22</a:t>
            </a:fld>
            <a:endParaRPr lang="en-GB"/>
          </a:p>
        </p:txBody>
      </p:sp>
      <p:sp>
        <p:nvSpPr>
          <p:cNvPr id="22532" name="Rectangle 4"/>
          <p:cNvSpPr>
            <a:spLocks noGrp="1" noChangeArrowheads="1"/>
          </p:cNvSpPr>
          <p:nvPr>
            <p:ph type="title"/>
          </p:nvPr>
        </p:nvSpPr>
        <p:spPr>
          <a:xfrm>
            <a:off x="642910" y="200025"/>
            <a:ext cx="8272490" cy="828675"/>
          </a:xfrm>
        </p:spPr>
        <p:txBody>
          <a:bodyPr/>
          <a:lstStyle/>
          <a:p>
            <a:r>
              <a:rPr lang="en-GB" dirty="0" smtClean="0"/>
              <a:t>Reflections</a:t>
            </a:r>
            <a:endParaRPr lang="en-GB" dirty="0"/>
          </a:p>
        </p:txBody>
      </p:sp>
      <p:sp>
        <p:nvSpPr>
          <p:cNvPr id="22533" name="Rectangle 5"/>
          <p:cNvSpPr>
            <a:spLocks noGrp="1" noChangeArrowheads="1"/>
          </p:cNvSpPr>
          <p:nvPr>
            <p:ph type="body" idx="1"/>
          </p:nvPr>
        </p:nvSpPr>
        <p:spPr/>
        <p:txBody>
          <a:bodyPr>
            <a:normAutofit fontScale="85000" lnSpcReduction="20000"/>
          </a:bodyPr>
          <a:lstStyle/>
          <a:p>
            <a:r>
              <a:rPr lang="en-GB" dirty="0"/>
              <a:t>Assessment type and timing can result in fundamental changes in student behaviour</a:t>
            </a:r>
          </a:p>
          <a:p>
            <a:r>
              <a:rPr lang="en-GB" dirty="0" smtClean="0"/>
              <a:t>Some “blame the student” and “blame the teacher” talk is actually about bad course design</a:t>
            </a:r>
            <a:endParaRPr lang="en-GB" dirty="0"/>
          </a:p>
          <a:p>
            <a:r>
              <a:rPr lang="en-GB" dirty="0">
                <a:solidFill>
                  <a:schemeClr val="tx2"/>
                </a:solidFill>
              </a:rPr>
              <a:t>Ability to correctly interpret student feedback is </a:t>
            </a:r>
            <a:r>
              <a:rPr lang="en-GB" dirty="0" smtClean="0">
                <a:solidFill>
                  <a:schemeClr val="tx2"/>
                </a:solidFill>
              </a:rPr>
              <a:t>critical</a:t>
            </a:r>
          </a:p>
          <a:p>
            <a:r>
              <a:rPr lang="en-US" dirty="0" smtClean="0"/>
              <a:t>It takes pedagogic know-how to trouble-shoot courses and design appropriate interventions</a:t>
            </a:r>
          </a:p>
          <a:p>
            <a:r>
              <a:rPr lang="en-US" dirty="0" smtClean="0"/>
              <a:t>Teachers and departments must have pedagogic leadership</a:t>
            </a:r>
            <a:endParaRPr lang="en-GB" dirty="0">
              <a:solidFill>
                <a:schemeClr val="tx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normAutofit fontScale="47500" lnSpcReduction="20000"/>
          </a:bodyPr>
          <a:lstStyle/>
          <a:p>
            <a:fld id="{BAA549F0-43EB-4339-9B1A-4097E01EBE5C}" type="slidenum">
              <a:rPr lang="en-GB"/>
              <a:pPr/>
              <a:t>23</a:t>
            </a:fld>
            <a:endParaRPr lang="en-GB"/>
          </a:p>
        </p:txBody>
      </p:sp>
      <p:sp>
        <p:nvSpPr>
          <p:cNvPr id="46082" name="Rectangle 2"/>
          <p:cNvSpPr>
            <a:spLocks noGrp="1" noChangeArrowheads="1"/>
          </p:cNvSpPr>
          <p:nvPr>
            <p:ph type="title"/>
          </p:nvPr>
        </p:nvSpPr>
        <p:spPr>
          <a:xfrm>
            <a:off x="1447800" y="200025"/>
            <a:ext cx="7467600" cy="828675"/>
          </a:xfrm>
        </p:spPr>
        <p:txBody>
          <a:bodyPr/>
          <a:lstStyle/>
          <a:p>
            <a:r>
              <a:rPr lang="sv-SE"/>
              <a:t>Illustration</a:t>
            </a:r>
            <a:endParaRPr lang="en-GB"/>
          </a:p>
        </p:txBody>
      </p:sp>
      <p:sp>
        <p:nvSpPr>
          <p:cNvPr id="46083" name="Rectangle 3"/>
          <p:cNvSpPr>
            <a:spLocks noGrp="1" noChangeArrowheads="1"/>
          </p:cNvSpPr>
          <p:nvPr>
            <p:ph type="body" idx="1"/>
          </p:nvPr>
        </p:nvSpPr>
        <p:spPr/>
        <p:txBody>
          <a:bodyPr>
            <a:normAutofit lnSpcReduction="10000"/>
          </a:bodyPr>
          <a:lstStyle/>
          <a:p>
            <a:pPr>
              <a:lnSpc>
                <a:spcPct val="90000"/>
              </a:lnSpc>
            </a:pPr>
            <a:r>
              <a:rPr lang="en-GB" dirty="0"/>
              <a:t>Consider the following feedback from a student:</a:t>
            </a:r>
          </a:p>
          <a:p>
            <a:pPr>
              <a:lnSpc>
                <a:spcPct val="90000"/>
              </a:lnSpc>
              <a:buClr>
                <a:srgbClr val="003366"/>
              </a:buClr>
              <a:buFont typeface="Wingdings" pitchFamily="2" charset="2"/>
              <a:buNone/>
            </a:pPr>
            <a:r>
              <a:rPr lang="en-GB" sz="2400" i="1" dirty="0">
                <a:latin typeface="Times New Roman" charset="0"/>
                <a:cs typeface="Times New Roman" charset="0"/>
              </a:rPr>
              <a:t>	</a:t>
            </a:r>
            <a:r>
              <a:rPr lang="en-GB" sz="2400" i="1" dirty="0">
                <a:latin typeface="Monotype Corsiva" pitchFamily="66" charset="0"/>
                <a:cs typeface="Times New Roman" charset="0"/>
              </a:rPr>
              <a:t>“Assistants should know the task and state clearly requirements and not confuse students.”</a:t>
            </a:r>
          </a:p>
          <a:p>
            <a:pPr>
              <a:lnSpc>
                <a:spcPct val="90000"/>
              </a:lnSpc>
            </a:pPr>
            <a:r>
              <a:rPr lang="en-GB" dirty="0"/>
              <a:t>Possible interpretations</a:t>
            </a:r>
          </a:p>
          <a:p>
            <a:pPr lvl="1">
              <a:lnSpc>
                <a:spcPct val="90000"/>
              </a:lnSpc>
            </a:pPr>
            <a:r>
              <a:rPr lang="en-GB" dirty="0"/>
              <a:t>Ill-prepared teaching assistants</a:t>
            </a:r>
          </a:p>
          <a:p>
            <a:pPr lvl="1">
              <a:lnSpc>
                <a:spcPct val="90000"/>
              </a:lnSpc>
            </a:pPr>
            <a:r>
              <a:rPr lang="en-GB" dirty="0"/>
              <a:t>Low student tolerance for ambiguity</a:t>
            </a:r>
          </a:p>
          <a:p>
            <a:pPr lvl="1">
              <a:lnSpc>
                <a:spcPct val="90000"/>
              </a:lnSpc>
            </a:pPr>
            <a:r>
              <a:rPr lang="en-GB" dirty="0"/>
              <a:t>Students unable to handle uncertain situations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type="ctrTitle"/>
          </p:nvPr>
        </p:nvSpPr>
        <p:spPr/>
        <p:txBody>
          <a:bodyPr/>
          <a:lstStyle/>
          <a:p>
            <a:r>
              <a:rPr lang="en-GB"/>
              <a:t>Questions &amp; Comments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normAutofit fontScale="47500" lnSpcReduction="20000"/>
          </a:bodyPr>
          <a:lstStyle/>
          <a:p>
            <a:fld id="{2230B681-D8EB-458C-B57C-6B77CD328167}" type="slidenum">
              <a:rPr lang="en-GB"/>
              <a:pPr/>
              <a:t>3</a:t>
            </a:fld>
            <a:endParaRPr lang="en-GB"/>
          </a:p>
        </p:txBody>
      </p:sp>
      <p:sp>
        <p:nvSpPr>
          <p:cNvPr id="10244" name="Rectangle 4"/>
          <p:cNvSpPr>
            <a:spLocks noGrp="1" noChangeArrowheads="1"/>
          </p:cNvSpPr>
          <p:nvPr>
            <p:ph type="title"/>
          </p:nvPr>
        </p:nvSpPr>
        <p:spPr>
          <a:xfrm>
            <a:off x="1428728" y="200025"/>
            <a:ext cx="7486672" cy="828675"/>
          </a:xfrm>
        </p:spPr>
        <p:txBody>
          <a:bodyPr>
            <a:normAutofit fontScale="90000"/>
          </a:bodyPr>
          <a:lstStyle/>
          <a:p>
            <a:r>
              <a:rPr lang="en-GB" dirty="0"/>
              <a:t/>
            </a:r>
            <a:br>
              <a:rPr lang="en-GB" dirty="0"/>
            </a:br>
            <a:r>
              <a:rPr lang="en-GB" dirty="0" smtClean="0"/>
              <a:t>Case </a:t>
            </a:r>
            <a:endParaRPr lang="en-GB" dirty="0"/>
          </a:p>
        </p:txBody>
      </p:sp>
      <p:sp>
        <p:nvSpPr>
          <p:cNvPr id="10246" name="Rectangle 6"/>
          <p:cNvSpPr>
            <a:spLocks noGrp="1" noChangeArrowheads="1"/>
          </p:cNvSpPr>
          <p:nvPr>
            <p:ph type="body" idx="1"/>
          </p:nvPr>
        </p:nvSpPr>
        <p:spPr>
          <a:xfrm>
            <a:off x="1143000" y="2428874"/>
            <a:ext cx="3505200" cy="2888457"/>
          </a:xfrm>
        </p:spPr>
        <p:txBody>
          <a:bodyPr/>
          <a:lstStyle/>
          <a:p>
            <a:pPr algn="ctr">
              <a:buFont typeface="Wingdings" pitchFamily="2" charset="2"/>
              <a:buNone/>
            </a:pPr>
            <a:r>
              <a:rPr lang="sv-SE" sz="2000" dirty="0" smtClean="0"/>
              <a:t>Group 1</a:t>
            </a:r>
            <a:endParaRPr lang="sv-SE" sz="2000" dirty="0"/>
          </a:p>
          <a:p>
            <a:pPr>
              <a:buFont typeface="Wingdings" pitchFamily="2" charset="2"/>
              <a:buChar char="§"/>
            </a:pPr>
            <a:r>
              <a:rPr lang="en-GB" sz="1800" dirty="0"/>
              <a:t>All over the world</a:t>
            </a:r>
          </a:p>
          <a:p>
            <a:pPr>
              <a:buFont typeface="Wingdings" pitchFamily="2" charset="2"/>
              <a:buChar char="§"/>
            </a:pPr>
            <a:r>
              <a:rPr lang="en-GB" sz="1800" dirty="0" smtClean="0"/>
              <a:t>22,5 </a:t>
            </a:r>
            <a:r>
              <a:rPr lang="en-GB" sz="1800" dirty="0"/>
              <a:t>credits prep courses</a:t>
            </a:r>
          </a:p>
          <a:p>
            <a:pPr>
              <a:buFont typeface="Wingdings" pitchFamily="2" charset="2"/>
              <a:buChar char="§"/>
            </a:pPr>
            <a:r>
              <a:rPr lang="en-GB" sz="1800" dirty="0"/>
              <a:t>3-4-5 scale grading</a:t>
            </a:r>
          </a:p>
          <a:p>
            <a:pPr>
              <a:buFont typeface="Wingdings" pitchFamily="2" charset="2"/>
              <a:buChar char="§"/>
            </a:pPr>
            <a:r>
              <a:rPr lang="en-GB" sz="1800" dirty="0"/>
              <a:t>Passed TOEFL</a:t>
            </a:r>
          </a:p>
        </p:txBody>
      </p:sp>
      <p:sp>
        <p:nvSpPr>
          <p:cNvPr id="10247" name="Rectangle 7"/>
          <p:cNvSpPr>
            <a:spLocks noChangeArrowheads="1"/>
          </p:cNvSpPr>
          <p:nvPr/>
        </p:nvSpPr>
        <p:spPr bwMode="auto">
          <a:xfrm>
            <a:off x="5143504" y="2369344"/>
            <a:ext cx="3505200" cy="2774156"/>
          </a:xfrm>
          <a:prstGeom prst="rect">
            <a:avLst/>
          </a:prstGeom>
          <a:noFill/>
          <a:ln w="9525">
            <a:noFill/>
            <a:miter lim="800000"/>
            <a:headEnd/>
            <a:tailEnd/>
          </a:ln>
          <a:effectLst/>
        </p:spPr>
        <p:txBody>
          <a:bodyPr lIns="92075" tIns="46038" rIns="92075" bIns="46038"/>
          <a:lstStyle/>
          <a:p>
            <a:pPr marL="342900" indent="-342900" algn="ctr">
              <a:spcBef>
                <a:spcPct val="20000"/>
              </a:spcBef>
              <a:buClr>
                <a:schemeClr val="tx2"/>
              </a:buClr>
              <a:buSzPct val="90000"/>
              <a:buFont typeface="Wingdings" pitchFamily="2" charset="2"/>
              <a:buNone/>
            </a:pPr>
            <a:r>
              <a:rPr lang="sv-SE" sz="2000" dirty="0" smtClean="0"/>
              <a:t>Group 2</a:t>
            </a:r>
            <a:endParaRPr lang="sv-SE" sz="2000" dirty="0"/>
          </a:p>
          <a:p>
            <a:pPr marL="342900" indent="-342900">
              <a:spcBef>
                <a:spcPct val="20000"/>
              </a:spcBef>
              <a:buClr>
                <a:schemeClr val="tx2"/>
              </a:buClr>
              <a:buSzPct val="90000"/>
              <a:buFont typeface="Wingdings" pitchFamily="2" charset="2"/>
              <a:buChar char="§"/>
            </a:pPr>
            <a:r>
              <a:rPr lang="en-GB" dirty="0"/>
              <a:t>Mostly former USSR and the Balkans</a:t>
            </a:r>
          </a:p>
          <a:p>
            <a:pPr marL="342900" indent="-342900">
              <a:spcBef>
                <a:spcPct val="20000"/>
              </a:spcBef>
              <a:buClr>
                <a:schemeClr val="tx2"/>
              </a:buClr>
              <a:buSzPct val="90000"/>
              <a:buFont typeface="Wingdings" pitchFamily="2" charset="2"/>
              <a:buChar char="§"/>
            </a:pPr>
            <a:r>
              <a:rPr lang="en-GB" dirty="0"/>
              <a:t>7,5 credits prep courses</a:t>
            </a:r>
          </a:p>
          <a:p>
            <a:pPr marL="342900" indent="-342900">
              <a:spcBef>
                <a:spcPct val="20000"/>
              </a:spcBef>
              <a:buClr>
                <a:schemeClr val="tx2"/>
              </a:buClr>
              <a:buSzPct val="90000"/>
              <a:buFont typeface="Wingdings" pitchFamily="2" charset="2"/>
              <a:buChar char="§"/>
            </a:pPr>
            <a:r>
              <a:rPr lang="en-GB" dirty="0"/>
              <a:t>P-F scale grading</a:t>
            </a:r>
          </a:p>
          <a:p>
            <a:pPr marL="342900" indent="-342900">
              <a:spcBef>
                <a:spcPct val="20000"/>
              </a:spcBef>
              <a:buClr>
                <a:schemeClr val="tx2"/>
              </a:buClr>
              <a:buSzPct val="90000"/>
              <a:buFont typeface="Wingdings" pitchFamily="2" charset="2"/>
              <a:buChar char="§"/>
            </a:pPr>
            <a:r>
              <a:rPr lang="en-GB" dirty="0"/>
              <a:t>No TOEFL requirement, first time studying in English</a:t>
            </a:r>
          </a:p>
        </p:txBody>
      </p:sp>
      <p:sp>
        <p:nvSpPr>
          <p:cNvPr id="10248" name="Rectangle 8"/>
          <p:cNvSpPr>
            <a:spLocks noChangeArrowheads="1"/>
          </p:cNvSpPr>
          <p:nvPr/>
        </p:nvSpPr>
        <p:spPr bwMode="auto">
          <a:xfrm>
            <a:off x="1071538" y="1214428"/>
            <a:ext cx="7772400" cy="1101329"/>
          </a:xfrm>
          <a:prstGeom prst="rect">
            <a:avLst/>
          </a:prstGeom>
          <a:noFill/>
          <a:ln w="9525">
            <a:noFill/>
            <a:miter lim="800000"/>
            <a:headEnd/>
            <a:tailEnd/>
          </a:ln>
          <a:effectLst/>
        </p:spPr>
        <p:txBody>
          <a:bodyPr lIns="92075" tIns="46038" rIns="92075" bIns="46038"/>
          <a:lstStyle/>
          <a:p>
            <a:pPr marL="342900" indent="-342900">
              <a:spcBef>
                <a:spcPct val="20000"/>
              </a:spcBef>
              <a:buClr>
                <a:schemeClr val="tx2"/>
              </a:buClr>
              <a:buSzPct val="90000"/>
              <a:buFont typeface="Wingdings" pitchFamily="2" charset="2"/>
              <a:buChar char="n"/>
            </a:pPr>
            <a:r>
              <a:rPr lang="en-GB" sz="2800"/>
              <a:t>Students from 2 different programmes learn how to value real estate in groups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p:bldP spid="1024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normAutofit fontScale="47500" lnSpcReduction="20000"/>
          </a:bodyPr>
          <a:lstStyle/>
          <a:p>
            <a:fld id="{FFB0DF29-211D-4E34-B718-41EA7F3D385C}" type="slidenum">
              <a:rPr lang="en-GB"/>
              <a:pPr/>
              <a:t>4</a:t>
            </a:fld>
            <a:endParaRPr lang="en-GB"/>
          </a:p>
        </p:txBody>
      </p:sp>
      <p:sp>
        <p:nvSpPr>
          <p:cNvPr id="29698" name="Rectangle 2"/>
          <p:cNvSpPr>
            <a:spLocks noGrp="1" noChangeArrowheads="1"/>
          </p:cNvSpPr>
          <p:nvPr>
            <p:ph type="title"/>
          </p:nvPr>
        </p:nvSpPr>
        <p:spPr>
          <a:xfrm>
            <a:off x="1000100" y="200025"/>
            <a:ext cx="7915300" cy="828675"/>
          </a:xfrm>
        </p:spPr>
        <p:txBody>
          <a:bodyPr/>
          <a:lstStyle/>
          <a:p>
            <a:r>
              <a:rPr lang="en-GB" dirty="0"/>
              <a:t>Challenge</a:t>
            </a:r>
          </a:p>
        </p:txBody>
      </p:sp>
      <p:sp>
        <p:nvSpPr>
          <p:cNvPr id="29699" name="Rectangle 3"/>
          <p:cNvSpPr>
            <a:spLocks noGrp="1" noChangeArrowheads="1"/>
          </p:cNvSpPr>
          <p:nvPr>
            <p:ph type="body" idx="1"/>
          </p:nvPr>
        </p:nvSpPr>
        <p:spPr/>
        <p:txBody>
          <a:bodyPr/>
          <a:lstStyle/>
          <a:p>
            <a:r>
              <a:rPr lang="sv-SE" dirty="0"/>
              <a:t>Provide </a:t>
            </a:r>
            <a:r>
              <a:rPr lang="sv-SE" dirty="0" err="1"/>
              <a:t>valuation</a:t>
            </a:r>
            <a:r>
              <a:rPr lang="sv-SE" dirty="0"/>
              <a:t> </a:t>
            </a:r>
            <a:r>
              <a:rPr lang="sv-SE" dirty="0" err="1"/>
              <a:t>skills</a:t>
            </a:r>
            <a:r>
              <a:rPr lang="sv-SE" dirty="0"/>
              <a:t> at </a:t>
            </a:r>
            <a:r>
              <a:rPr lang="sv-SE" dirty="0" err="1"/>
              <a:t>highest</a:t>
            </a:r>
            <a:r>
              <a:rPr lang="sv-SE" dirty="0"/>
              <a:t> standard </a:t>
            </a:r>
          </a:p>
          <a:p>
            <a:pPr lvl="1"/>
            <a:r>
              <a:rPr lang="sv-SE" dirty="0"/>
              <a:t>Challenge </a:t>
            </a:r>
            <a:r>
              <a:rPr lang="sv-SE" dirty="0" smtClean="0"/>
              <a:t>Group 1 students</a:t>
            </a:r>
            <a:r>
              <a:rPr lang="sv-SE" dirty="0"/>
              <a:t>, </a:t>
            </a:r>
          </a:p>
          <a:p>
            <a:pPr lvl="1"/>
            <a:r>
              <a:rPr lang="sv-SE" dirty="0"/>
              <a:t>not </a:t>
            </a:r>
            <a:r>
              <a:rPr lang="sv-SE" dirty="0" err="1"/>
              <a:t>leave</a:t>
            </a:r>
            <a:r>
              <a:rPr lang="sv-SE" dirty="0"/>
              <a:t> </a:t>
            </a:r>
            <a:r>
              <a:rPr lang="sv-SE" dirty="0" err="1"/>
              <a:t>out</a:t>
            </a:r>
            <a:r>
              <a:rPr lang="sv-SE" dirty="0"/>
              <a:t> </a:t>
            </a:r>
            <a:r>
              <a:rPr lang="sv-SE" dirty="0" smtClean="0"/>
              <a:t>Group 2 students </a:t>
            </a:r>
            <a:r>
              <a:rPr lang="sv-SE" dirty="0"/>
              <a:t>(with </a:t>
            </a:r>
            <a:r>
              <a:rPr lang="sv-SE" dirty="0" err="1"/>
              <a:t>weaker</a:t>
            </a:r>
            <a:r>
              <a:rPr lang="sv-SE" dirty="0"/>
              <a:t> </a:t>
            </a:r>
            <a:r>
              <a:rPr lang="sv-SE" dirty="0" err="1"/>
              <a:t>backgrounds</a:t>
            </a:r>
            <a:r>
              <a:rPr lang="sv-SE" dirty="0"/>
              <a:t>)</a:t>
            </a:r>
          </a:p>
          <a:p>
            <a:r>
              <a:rPr lang="sv-SE" dirty="0" err="1"/>
              <a:t>Create</a:t>
            </a:r>
            <a:r>
              <a:rPr lang="sv-SE" dirty="0"/>
              <a:t> </a:t>
            </a:r>
            <a:r>
              <a:rPr lang="sv-SE" dirty="0" err="1"/>
              <a:t>workgroups</a:t>
            </a:r>
            <a:endParaRPr lang="sv-SE" dirty="0"/>
          </a:p>
          <a:p>
            <a:pPr lvl="1"/>
            <a:r>
              <a:rPr lang="sv-SE" dirty="0"/>
              <a:t>Team </a:t>
            </a:r>
            <a:r>
              <a:rPr lang="sv-SE" dirty="0" err="1"/>
              <a:t>skills</a:t>
            </a:r>
            <a:r>
              <a:rPr lang="sv-SE" dirty="0"/>
              <a:t> is a </a:t>
            </a:r>
            <a:r>
              <a:rPr lang="sv-SE" dirty="0" err="1"/>
              <a:t>learning</a:t>
            </a:r>
            <a:r>
              <a:rPr lang="sv-SE" dirty="0"/>
              <a:t> </a:t>
            </a:r>
            <a:r>
              <a:rPr lang="sv-SE" dirty="0" err="1"/>
              <a:t>outcome</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1"/>
          </p:nvPr>
        </p:nvSpPr>
        <p:spPr/>
        <p:txBody>
          <a:bodyPr>
            <a:normAutofit fontScale="47500" lnSpcReduction="20000"/>
          </a:bodyPr>
          <a:lstStyle/>
          <a:p>
            <a:fld id="{33F6CB59-0175-46DA-B8DF-C6DEDF2EA0D0}" type="slidenum">
              <a:rPr lang="en-GB"/>
              <a:pPr/>
              <a:t>5</a:t>
            </a:fld>
            <a:endParaRPr lang="en-GB"/>
          </a:p>
        </p:txBody>
      </p:sp>
      <p:sp>
        <p:nvSpPr>
          <p:cNvPr id="34818" name="Rectangle 2"/>
          <p:cNvSpPr>
            <a:spLocks noGrp="1" noChangeArrowheads="1"/>
          </p:cNvSpPr>
          <p:nvPr>
            <p:ph type="title"/>
          </p:nvPr>
        </p:nvSpPr>
        <p:spPr>
          <a:xfrm>
            <a:off x="1447800" y="200025"/>
            <a:ext cx="7467600" cy="828675"/>
          </a:xfrm>
        </p:spPr>
        <p:txBody>
          <a:bodyPr/>
          <a:lstStyle/>
          <a:p>
            <a:r>
              <a:rPr lang="sv-SE"/>
              <a:t>Course Design</a:t>
            </a:r>
            <a:endParaRPr lang="en-US"/>
          </a:p>
        </p:txBody>
      </p:sp>
      <p:sp>
        <p:nvSpPr>
          <p:cNvPr id="34819" name="Rectangle 3"/>
          <p:cNvSpPr>
            <a:spLocks noGrp="1" noChangeArrowheads="1"/>
          </p:cNvSpPr>
          <p:nvPr>
            <p:ph type="body" idx="1"/>
          </p:nvPr>
        </p:nvSpPr>
        <p:spPr>
          <a:xfrm>
            <a:off x="1187450" y="2193131"/>
            <a:ext cx="2592388" cy="634604"/>
          </a:xfrm>
        </p:spPr>
        <p:txBody>
          <a:bodyPr>
            <a:normAutofit fontScale="92500" lnSpcReduction="10000"/>
          </a:bodyPr>
          <a:lstStyle/>
          <a:p>
            <a:pPr>
              <a:lnSpc>
                <a:spcPct val="90000"/>
              </a:lnSpc>
            </a:pPr>
            <a:r>
              <a:rPr lang="sv-SE" sz="2400"/>
              <a:t>Lectures</a:t>
            </a:r>
            <a:br>
              <a:rPr lang="sv-SE" sz="2400"/>
            </a:br>
            <a:r>
              <a:rPr lang="sv-SE" sz="2400"/>
              <a:t>(basic theory)</a:t>
            </a:r>
            <a:endParaRPr lang="en-US" sz="2400"/>
          </a:p>
        </p:txBody>
      </p:sp>
      <p:sp>
        <p:nvSpPr>
          <p:cNvPr id="34820" name="Line 4"/>
          <p:cNvSpPr>
            <a:spLocks noChangeShapeType="1"/>
          </p:cNvSpPr>
          <p:nvPr/>
        </p:nvSpPr>
        <p:spPr bwMode="auto">
          <a:xfrm>
            <a:off x="1187451" y="2895600"/>
            <a:ext cx="7129463" cy="0"/>
          </a:xfrm>
          <a:prstGeom prst="line">
            <a:avLst/>
          </a:prstGeom>
          <a:noFill/>
          <a:ln w="76200">
            <a:solidFill>
              <a:schemeClr val="tx1"/>
            </a:solidFill>
            <a:round/>
            <a:headEnd/>
            <a:tailEnd type="triangle" w="med" len="med"/>
          </a:ln>
          <a:effectLst/>
        </p:spPr>
        <p:txBody>
          <a:bodyPr/>
          <a:lstStyle/>
          <a:p>
            <a:endParaRPr lang="sv-SE"/>
          </a:p>
        </p:txBody>
      </p:sp>
      <p:sp>
        <p:nvSpPr>
          <p:cNvPr id="34821" name="Rectangle 5"/>
          <p:cNvSpPr>
            <a:spLocks noChangeArrowheads="1"/>
          </p:cNvSpPr>
          <p:nvPr/>
        </p:nvSpPr>
        <p:spPr bwMode="auto">
          <a:xfrm>
            <a:off x="3779839" y="2518172"/>
            <a:ext cx="2592387" cy="255984"/>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a:t>Guest lectures</a:t>
            </a:r>
            <a:endParaRPr lang="en-US"/>
          </a:p>
        </p:txBody>
      </p:sp>
      <p:sp>
        <p:nvSpPr>
          <p:cNvPr id="34822" name="Rectangle 6"/>
          <p:cNvSpPr>
            <a:spLocks noChangeArrowheads="1"/>
          </p:cNvSpPr>
          <p:nvPr/>
        </p:nvSpPr>
        <p:spPr bwMode="auto">
          <a:xfrm>
            <a:off x="3779839" y="1924050"/>
            <a:ext cx="2592387" cy="634604"/>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a:t>Project work</a:t>
            </a:r>
            <a:br>
              <a:rPr lang="sv-SE"/>
            </a:br>
            <a:r>
              <a:rPr lang="sv-SE"/>
              <a:t>(basic theory)</a:t>
            </a:r>
            <a:endParaRPr lang="en-US"/>
          </a:p>
        </p:txBody>
      </p:sp>
      <p:sp>
        <p:nvSpPr>
          <p:cNvPr id="34823" name="Rectangle 7"/>
          <p:cNvSpPr>
            <a:spLocks noChangeArrowheads="1"/>
          </p:cNvSpPr>
          <p:nvPr/>
        </p:nvSpPr>
        <p:spPr bwMode="auto">
          <a:xfrm>
            <a:off x="6551614" y="1869281"/>
            <a:ext cx="2592387" cy="634604"/>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a:t>Project presentation</a:t>
            </a:r>
            <a:endParaRPr lang="en-US"/>
          </a:p>
        </p:txBody>
      </p:sp>
      <p:sp>
        <p:nvSpPr>
          <p:cNvPr id="34826" name="Rectangle 10"/>
          <p:cNvSpPr>
            <a:spLocks noChangeArrowheads="1"/>
          </p:cNvSpPr>
          <p:nvPr/>
        </p:nvSpPr>
        <p:spPr bwMode="auto">
          <a:xfrm>
            <a:off x="6551614" y="2463404"/>
            <a:ext cx="2592387" cy="634603"/>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Clr>
                <a:schemeClr val="tx2"/>
              </a:buClr>
              <a:buSzPct val="90000"/>
              <a:buFont typeface="Wingdings" pitchFamily="2" charset="2"/>
              <a:buChar char="n"/>
            </a:pPr>
            <a:r>
              <a:rPr lang="sv-SE"/>
              <a:t>Exam</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8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8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P spid="34821" grpId="0"/>
      <p:bldP spid="34822" grpId="0"/>
      <p:bldP spid="34823" grpId="0"/>
      <p:bldP spid="348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4"/>
          <p:cNvSpPr>
            <a:spLocks noGrp="1"/>
          </p:cNvSpPr>
          <p:nvPr>
            <p:ph type="dt" sz="half" idx="12"/>
          </p:nvPr>
        </p:nvSpPr>
        <p:spPr/>
        <p:txBody>
          <a:bodyPr>
            <a:normAutofit fontScale="47500" lnSpcReduction="20000"/>
          </a:bodyPr>
          <a:lstStyle/>
          <a:p>
            <a:endParaRPr lang="en-GB" dirty="0"/>
          </a:p>
        </p:txBody>
      </p:sp>
      <p:sp>
        <p:nvSpPr>
          <p:cNvPr id="44034" name="Rectangle 2"/>
          <p:cNvSpPr>
            <a:spLocks noGrp="1" noChangeArrowheads="1"/>
          </p:cNvSpPr>
          <p:nvPr>
            <p:ph type="title"/>
          </p:nvPr>
        </p:nvSpPr>
        <p:spPr>
          <a:xfrm>
            <a:off x="571472" y="200025"/>
            <a:ext cx="8343928" cy="828675"/>
          </a:xfrm>
        </p:spPr>
        <p:txBody>
          <a:bodyPr>
            <a:normAutofit/>
          </a:bodyPr>
          <a:lstStyle/>
          <a:p>
            <a:r>
              <a:rPr lang="en-GB" dirty="0"/>
              <a:t>Final Grades </a:t>
            </a:r>
            <a:r>
              <a:rPr lang="en-GB" dirty="0" smtClean="0"/>
              <a:t>3-4-5 scale (2007</a:t>
            </a:r>
            <a:r>
              <a:rPr lang="en-GB" dirty="0"/>
              <a:t>)</a:t>
            </a:r>
          </a:p>
        </p:txBody>
      </p:sp>
      <p:graphicFrame>
        <p:nvGraphicFramePr>
          <p:cNvPr id="9" name="Object 2"/>
          <p:cNvGraphicFramePr>
            <a:graphicFrameLocks noChangeAspect="1"/>
          </p:cNvGraphicFramePr>
          <p:nvPr/>
        </p:nvGraphicFramePr>
        <p:xfrm>
          <a:off x="1219201" y="1085850"/>
          <a:ext cx="4391025" cy="21145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Object 3"/>
          <p:cNvGraphicFramePr>
            <a:graphicFrameLocks noChangeAspect="1"/>
          </p:cNvGraphicFramePr>
          <p:nvPr/>
        </p:nvGraphicFramePr>
        <p:xfrm>
          <a:off x="4214810" y="2714626"/>
          <a:ext cx="4248150" cy="2121694"/>
        </p:xfrm>
        <a:graphic>
          <a:graphicData uri="http://schemas.openxmlformats.org/drawingml/2006/chart">
            <c:chart xmlns:c="http://schemas.openxmlformats.org/drawingml/2006/chart" xmlns:r="http://schemas.openxmlformats.org/officeDocument/2006/relationships" r:id="rId3"/>
          </a:graphicData>
        </a:graphic>
      </p:graphicFrame>
      <p:sp>
        <p:nvSpPr>
          <p:cNvPr id="44040" name="Comment 8"/>
          <p:cNvSpPr>
            <a:spLocks noChangeArrowheads="1"/>
          </p:cNvSpPr>
          <p:nvPr/>
        </p:nvSpPr>
        <p:spPr bwMode="auto">
          <a:xfrm>
            <a:off x="7072330" y="1857370"/>
            <a:ext cx="1828800" cy="584775"/>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a:spAutoFit/>
          </a:bodyPr>
          <a:lstStyle/>
          <a:p>
            <a:pPr>
              <a:spcBef>
                <a:spcPct val="50000"/>
              </a:spcBef>
            </a:pPr>
            <a:r>
              <a:rPr lang="en-GB" sz="1600" b="1" dirty="0">
                <a:solidFill>
                  <a:srgbClr val="000000"/>
                </a:solidFill>
              </a:rPr>
              <a:t>Similar to previous years</a:t>
            </a:r>
            <a:endParaRPr lang="en-GB" sz="1600" dirty="0">
              <a:solidFill>
                <a:srgbClr val="000000"/>
              </a:solidFill>
            </a:endParaRPr>
          </a:p>
        </p:txBody>
      </p:sp>
      <p:sp>
        <p:nvSpPr>
          <p:cNvPr id="7" name="TextBox 6"/>
          <p:cNvSpPr txBox="1"/>
          <p:nvPr/>
        </p:nvSpPr>
        <p:spPr>
          <a:xfrm>
            <a:off x="285720" y="2500312"/>
            <a:ext cx="1357322" cy="369332"/>
          </a:xfrm>
          <a:prstGeom prst="rect">
            <a:avLst/>
          </a:prstGeom>
          <a:noFill/>
        </p:spPr>
        <p:txBody>
          <a:bodyPr wrap="square" rtlCol="0">
            <a:spAutoFit/>
          </a:bodyPr>
          <a:lstStyle/>
          <a:p>
            <a:r>
              <a:rPr lang="sv-FI" dirty="0" smtClean="0">
                <a:solidFill>
                  <a:srgbClr val="FF0000"/>
                </a:solidFill>
              </a:rPr>
              <a:t>Group 1</a:t>
            </a:r>
            <a:endParaRPr lang="sv-SE" dirty="0">
              <a:solidFill>
                <a:srgbClr val="FF0000"/>
              </a:solidFill>
            </a:endParaRPr>
          </a:p>
        </p:txBody>
      </p:sp>
      <p:sp>
        <p:nvSpPr>
          <p:cNvPr id="11" name="TextBox 10"/>
          <p:cNvSpPr txBox="1"/>
          <p:nvPr/>
        </p:nvSpPr>
        <p:spPr>
          <a:xfrm>
            <a:off x="3143240" y="4572014"/>
            <a:ext cx="1357322" cy="369332"/>
          </a:xfrm>
          <a:prstGeom prst="rect">
            <a:avLst/>
          </a:prstGeom>
          <a:noFill/>
        </p:spPr>
        <p:txBody>
          <a:bodyPr wrap="square" rtlCol="0">
            <a:spAutoFit/>
          </a:bodyPr>
          <a:lstStyle/>
          <a:p>
            <a:r>
              <a:rPr lang="sv-FI" dirty="0" smtClean="0">
                <a:solidFill>
                  <a:srgbClr val="FF0000"/>
                </a:solidFill>
              </a:rPr>
              <a:t>Group 2</a:t>
            </a:r>
            <a:endParaRPr lang="sv-SE"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normAutofit fontScale="47500" lnSpcReduction="20000"/>
          </a:bodyPr>
          <a:lstStyle/>
          <a:p>
            <a:fld id="{246E827F-7914-44C7-A993-4B4DF06A9FB2}" type="slidenum">
              <a:rPr lang="en-GB"/>
              <a:pPr/>
              <a:t>7</a:t>
            </a:fld>
            <a:endParaRPr lang="en-GB"/>
          </a:p>
        </p:txBody>
      </p:sp>
      <p:sp>
        <p:nvSpPr>
          <p:cNvPr id="13318" name="Rectangle 6"/>
          <p:cNvSpPr>
            <a:spLocks noGrp="1" noChangeArrowheads="1"/>
          </p:cNvSpPr>
          <p:nvPr>
            <p:ph type="title"/>
          </p:nvPr>
        </p:nvSpPr>
        <p:spPr>
          <a:xfrm>
            <a:off x="428596" y="200025"/>
            <a:ext cx="8486804" cy="828675"/>
          </a:xfrm>
        </p:spPr>
        <p:txBody>
          <a:bodyPr>
            <a:normAutofit/>
          </a:bodyPr>
          <a:lstStyle/>
          <a:p>
            <a:r>
              <a:rPr lang="en-GB" sz="4000" dirty="0"/>
              <a:t>Student Evaluations - mixed reviews</a:t>
            </a:r>
          </a:p>
        </p:txBody>
      </p:sp>
      <p:sp>
        <p:nvSpPr>
          <p:cNvPr id="13319" name="Rectangle 7"/>
          <p:cNvSpPr>
            <a:spLocks noGrp="1" noChangeArrowheads="1"/>
          </p:cNvSpPr>
          <p:nvPr>
            <p:ph type="body" idx="1"/>
          </p:nvPr>
        </p:nvSpPr>
        <p:spPr/>
        <p:txBody>
          <a:bodyPr>
            <a:normAutofit fontScale="92500"/>
          </a:bodyPr>
          <a:lstStyle/>
          <a:p>
            <a:pPr>
              <a:lnSpc>
                <a:spcPct val="90000"/>
              </a:lnSpc>
            </a:pPr>
            <a:r>
              <a:rPr lang="en-GB" sz="2200" i="1" dirty="0">
                <a:latin typeface="Times New Roman" pitchFamily="18" charset="0"/>
                <a:cs typeface="Times New Roman" pitchFamily="18" charset="0"/>
              </a:rPr>
              <a:t>The intention of the course was good, but because of some factors, like difference in background knowledge, it didn't satisfy my expectations.</a:t>
            </a:r>
          </a:p>
          <a:p>
            <a:pPr>
              <a:lnSpc>
                <a:spcPct val="90000"/>
              </a:lnSpc>
            </a:pPr>
            <a:r>
              <a:rPr lang="en-US" sz="2200" i="1" dirty="0">
                <a:latin typeface="Times New Roman" pitchFamily="18" charset="0"/>
                <a:cs typeface="Times New Roman" pitchFamily="18" charset="0"/>
              </a:rPr>
              <a:t>It's better to change the lecturer of this course especially in this international programme. </a:t>
            </a:r>
          </a:p>
          <a:p>
            <a:pPr>
              <a:lnSpc>
                <a:spcPct val="90000"/>
              </a:lnSpc>
            </a:pPr>
            <a:r>
              <a:rPr lang="en-GB" sz="2200" i="1" dirty="0">
                <a:latin typeface="Times New Roman" pitchFamily="18" charset="0"/>
                <a:cs typeface="Times New Roman" pitchFamily="18" charset="0"/>
              </a:rPr>
              <a:t>My background was much too low. I have a completely different background knowledge, </a:t>
            </a:r>
            <a:r>
              <a:rPr lang="en-GB" sz="2200" i="1" dirty="0" smtClean="0">
                <a:latin typeface="Times New Roman" pitchFamily="18" charset="0"/>
                <a:cs typeface="Times New Roman" pitchFamily="18" charset="0"/>
              </a:rPr>
              <a:t>as </a:t>
            </a:r>
            <a:r>
              <a:rPr lang="en-GB" sz="2200" i="1" dirty="0">
                <a:latin typeface="Times New Roman" pitchFamily="18" charset="0"/>
                <a:cs typeface="Times New Roman" pitchFamily="18" charset="0"/>
              </a:rPr>
              <a:t>a result this course was quite difficult to me </a:t>
            </a:r>
            <a:r>
              <a:rPr lang="en-GB" sz="2200" i="1" dirty="0" smtClean="0">
                <a:latin typeface="Times New Roman" pitchFamily="18" charset="0"/>
                <a:cs typeface="Times New Roman" pitchFamily="18" charset="0"/>
              </a:rPr>
              <a:t>– [to understand everything], </a:t>
            </a:r>
            <a:r>
              <a:rPr lang="en-GB" sz="2200" i="1" dirty="0">
                <a:latin typeface="Times New Roman" pitchFamily="18" charset="0"/>
                <a:cs typeface="Times New Roman" pitchFamily="18" charset="0"/>
              </a:rPr>
              <a:t>I should at least study one year, or I should </a:t>
            </a:r>
            <a:r>
              <a:rPr lang="en-GB" sz="2200" i="1" dirty="0" smtClean="0">
                <a:latin typeface="Times New Roman" pitchFamily="18" charset="0"/>
                <a:cs typeface="Times New Roman" pitchFamily="18" charset="0"/>
              </a:rPr>
              <a:t>[be given] </a:t>
            </a:r>
            <a:r>
              <a:rPr lang="en-GB" sz="2200" i="1" dirty="0">
                <a:latin typeface="Times New Roman" pitchFamily="18" charset="0"/>
                <a:cs typeface="Times New Roman" pitchFamily="18" charset="0"/>
              </a:rPr>
              <a:t>much more time than is </a:t>
            </a:r>
            <a:r>
              <a:rPr lang="en-GB" sz="2200" i="1" dirty="0" smtClean="0">
                <a:latin typeface="Times New Roman" pitchFamily="18" charset="0"/>
                <a:cs typeface="Times New Roman" pitchFamily="18" charset="0"/>
              </a:rPr>
              <a:t>allowed in the schedule</a:t>
            </a:r>
            <a:r>
              <a:rPr lang="en-GB" sz="2200" i="1" dirty="0">
                <a:latin typeface="Times New Roman" pitchFamily="18" charset="0"/>
                <a:cs typeface="Times New Roman" pitchFamily="18" charset="0"/>
              </a:rPr>
              <a:t>.</a:t>
            </a:r>
          </a:p>
          <a:p>
            <a:pPr>
              <a:lnSpc>
                <a:spcPct val="90000"/>
              </a:lnSpc>
            </a:pPr>
            <a:r>
              <a:rPr lang="en-GB" sz="2200" i="1" dirty="0">
                <a:latin typeface="Times New Roman" pitchFamily="18" charset="0"/>
                <a:cs typeface="Times New Roman" pitchFamily="18" charset="0"/>
              </a:rPr>
              <a:t>After all we learnt during the MSc., I felt like I was going backwards.</a:t>
            </a:r>
          </a:p>
          <a:p>
            <a:pPr>
              <a:lnSpc>
                <a:spcPct val="90000"/>
              </a:lnSpc>
            </a:pPr>
            <a:r>
              <a:rPr lang="en-US" sz="2200" i="1" dirty="0">
                <a:latin typeface="Times New Roman" pitchFamily="18" charset="0"/>
                <a:cs typeface="Times New Roman" pitchFamily="18" charset="0"/>
              </a:rPr>
              <a:t>I strongly recommend  to divide </a:t>
            </a:r>
            <a:r>
              <a:rPr lang="en-US" sz="2200" i="1" dirty="0" smtClean="0">
                <a:latin typeface="Times New Roman" pitchFamily="18" charset="0"/>
                <a:cs typeface="Times New Roman" pitchFamily="18" charset="0"/>
              </a:rPr>
              <a:t>[the groups  </a:t>
            </a:r>
            <a:r>
              <a:rPr lang="en-US" sz="2200" i="1" dirty="0">
                <a:latin typeface="Times New Roman" pitchFamily="18" charset="0"/>
                <a:cs typeface="Times New Roman" pitchFamily="18" charset="0"/>
              </a:rPr>
              <a:t>] </a:t>
            </a:r>
            <a:r>
              <a:rPr lang="en-US" sz="2200" i="1" dirty="0" smtClean="0">
                <a:latin typeface="Times New Roman" pitchFamily="18" charset="0"/>
                <a:cs typeface="Times New Roman" pitchFamily="18" charset="0"/>
              </a:rPr>
              <a:t>into </a:t>
            </a:r>
            <a:r>
              <a:rPr lang="en-US" sz="2200" i="1" dirty="0">
                <a:latin typeface="Times New Roman" pitchFamily="18" charset="0"/>
                <a:cs typeface="Times New Roman" pitchFamily="18" charset="0"/>
              </a:rPr>
              <a:t>two courses </a:t>
            </a:r>
            <a:endParaRPr lang="en-GB" sz="22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normAutofit fontScale="47500" lnSpcReduction="20000"/>
          </a:bodyPr>
          <a:lstStyle/>
          <a:p>
            <a:fld id="{715AC883-6EFA-471B-B3EB-DE6758ED5A87}" type="slidenum">
              <a:rPr lang="en-GB"/>
              <a:pPr/>
              <a:t>8</a:t>
            </a:fld>
            <a:endParaRPr lang="en-GB"/>
          </a:p>
        </p:txBody>
      </p:sp>
      <p:sp>
        <p:nvSpPr>
          <p:cNvPr id="28674" name="Rectangle 2"/>
          <p:cNvSpPr>
            <a:spLocks noGrp="1" noChangeArrowheads="1"/>
          </p:cNvSpPr>
          <p:nvPr>
            <p:ph type="title"/>
          </p:nvPr>
        </p:nvSpPr>
        <p:spPr>
          <a:xfrm>
            <a:off x="285720" y="200025"/>
            <a:ext cx="8629680" cy="828675"/>
          </a:xfrm>
        </p:spPr>
        <p:txBody>
          <a:bodyPr>
            <a:normAutofit/>
          </a:bodyPr>
          <a:lstStyle/>
          <a:p>
            <a:r>
              <a:rPr lang="en-GB" sz="4000" dirty="0"/>
              <a:t>Student Evaluations - mixed reviews</a:t>
            </a:r>
          </a:p>
        </p:txBody>
      </p:sp>
      <p:sp>
        <p:nvSpPr>
          <p:cNvPr id="28675" name="Rectangle 3"/>
          <p:cNvSpPr>
            <a:spLocks noGrp="1" noChangeArrowheads="1"/>
          </p:cNvSpPr>
          <p:nvPr>
            <p:ph type="body" idx="1"/>
          </p:nvPr>
        </p:nvSpPr>
        <p:spPr>
          <a:xfrm>
            <a:off x="1143000" y="1200150"/>
            <a:ext cx="8001000" cy="3600450"/>
          </a:xfrm>
        </p:spPr>
        <p:txBody>
          <a:bodyPr>
            <a:normAutofit fontScale="85000" lnSpcReduction="10000"/>
          </a:bodyPr>
          <a:lstStyle/>
          <a:p>
            <a:pPr>
              <a:lnSpc>
                <a:spcPct val="120000"/>
              </a:lnSpc>
            </a:pPr>
            <a:endParaRPr lang="en-GB" sz="2200" dirty="0" smtClean="0">
              <a:latin typeface="Arial Unicode MS" pitchFamily="34" charset="-128"/>
              <a:cs typeface="Times New Roman" charset="0"/>
            </a:endParaRPr>
          </a:p>
          <a:p>
            <a:pPr>
              <a:lnSpc>
                <a:spcPct val="120000"/>
              </a:lnSpc>
            </a:pPr>
            <a:r>
              <a:rPr lang="en-GB" sz="2200" i="1" dirty="0" smtClean="0">
                <a:latin typeface="Times New Roman" pitchFamily="18" charset="0"/>
                <a:cs typeface="Times New Roman" pitchFamily="18" charset="0"/>
              </a:rPr>
              <a:t>[Group 1/Group 2] </a:t>
            </a:r>
            <a:r>
              <a:rPr lang="en-GB" sz="2200" i="1" dirty="0">
                <a:latin typeface="Times New Roman" pitchFamily="18" charset="0"/>
                <a:cs typeface="Times New Roman" pitchFamily="18" charset="0"/>
              </a:rPr>
              <a:t>mix did not work because of gap in knowledge. Felt that </a:t>
            </a:r>
            <a:r>
              <a:rPr lang="en-GB" sz="2200" i="1" dirty="0" smtClean="0">
                <a:latin typeface="Times New Roman" pitchFamily="18" charset="0"/>
                <a:cs typeface="Times New Roman" pitchFamily="18" charset="0"/>
              </a:rPr>
              <a:t>[Group 1] could </a:t>
            </a:r>
            <a:r>
              <a:rPr lang="en-GB" sz="2200" i="1" dirty="0">
                <a:latin typeface="Times New Roman" pitchFamily="18" charset="0"/>
                <a:cs typeface="Times New Roman" pitchFamily="18" charset="0"/>
              </a:rPr>
              <a:t>have learned much more.</a:t>
            </a:r>
          </a:p>
          <a:p>
            <a:pPr>
              <a:lnSpc>
                <a:spcPct val="120000"/>
              </a:lnSpc>
            </a:pPr>
            <a:r>
              <a:rPr lang="en-GB" sz="2200" i="1" dirty="0">
                <a:latin typeface="Times New Roman" pitchFamily="18" charset="0"/>
                <a:cs typeface="Times New Roman" pitchFamily="18" charset="0"/>
              </a:rPr>
              <a:t>I have been in groups at Universities with people from many countries, worked in international firms, large and small projects.....[and more of the same]....and I have NEVER met such stupid, unmotivated people before!!!</a:t>
            </a:r>
          </a:p>
          <a:p>
            <a:pPr>
              <a:lnSpc>
                <a:spcPct val="120000"/>
              </a:lnSpc>
            </a:pPr>
            <a:r>
              <a:rPr lang="en-GB" sz="2200" i="1" dirty="0">
                <a:latin typeface="Times New Roman" pitchFamily="18" charset="0"/>
                <a:cs typeface="Times New Roman" pitchFamily="18" charset="0"/>
              </a:rPr>
              <a:t>DO NOT put together the Master courses. No one made any friend with this experiment. The level they have is far too low with </a:t>
            </a:r>
            <a:r>
              <a:rPr lang="en-GB" sz="2200" i="1" dirty="0" smtClean="0">
                <a:latin typeface="Times New Roman" pitchFamily="18" charset="0"/>
                <a:cs typeface="Times New Roman" pitchFamily="18" charset="0"/>
              </a:rPr>
              <a:t>[Group 2], </a:t>
            </a:r>
            <a:r>
              <a:rPr lang="en-GB" sz="2200" i="1" dirty="0">
                <a:latin typeface="Times New Roman" pitchFamily="18" charset="0"/>
                <a:cs typeface="Times New Roman" pitchFamily="18" charset="0"/>
              </a:rPr>
              <a:t>and the effort they put in is nearly 0 %. If you think you are tired of hearing this, you haven't even heard half of what happened.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FI" dirty="0" smtClean="0"/>
              <a:t>Review </a:t>
            </a:r>
            <a:r>
              <a:rPr lang="sv-FI" dirty="0" err="1" smtClean="0"/>
              <a:t>based</a:t>
            </a:r>
            <a:r>
              <a:rPr lang="sv-FI" dirty="0" smtClean="0"/>
              <a:t> on 3 </a:t>
            </a:r>
            <a:r>
              <a:rPr lang="sv-FI" dirty="0" err="1" smtClean="0"/>
              <a:t>ideas</a:t>
            </a:r>
            <a:endParaRPr lang="sv-SE" dirty="0"/>
          </a:p>
        </p:txBody>
      </p:sp>
      <p:sp>
        <p:nvSpPr>
          <p:cNvPr id="3" name="Content Placeholder 2"/>
          <p:cNvSpPr>
            <a:spLocks noGrp="1"/>
          </p:cNvSpPr>
          <p:nvPr>
            <p:ph sz="quarter" idx="13"/>
          </p:nvPr>
        </p:nvSpPr>
        <p:spPr/>
        <p:txBody>
          <a:bodyPr>
            <a:normAutofit lnSpcReduction="10000"/>
          </a:bodyPr>
          <a:lstStyle/>
          <a:p>
            <a:pPr marL="320040" lvl="1" indent="-320040">
              <a:spcBef>
                <a:spcPts val="700"/>
              </a:spcBef>
              <a:buClr>
                <a:schemeClr val="accent2"/>
              </a:buClr>
              <a:buSzPct val="60000"/>
              <a:buFont typeface="Wingdings"/>
              <a:buChar char=""/>
            </a:pPr>
            <a:r>
              <a:rPr lang="sv-FI" sz="2900" dirty="0" err="1" smtClean="0"/>
              <a:t>Conventional</a:t>
            </a:r>
            <a:r>
              <a:rPr lang="sv-FI" sz="2900" dirty="0" smtClean="0"/>
              <a:t> </a:t>
            </a:r>
            <a:r>
              <a:rPr lang="sv-FI" sz="2900" dirty="0" err="1" smtClean="0"/>
              <a:t>course</a:t>
            </a:r>
            <a:r>
              <a:rPr lang="sv-FI" sz="2900" dirty="0" smtClean="0"/>
              <a:t> design </a:t>
            </a:r>
            <a:r>
              <a:rPr lang="sv-FI" sz="2900" dirty="0" err="1" smtClean="0"/>
              <a:t>does</a:t>
            </a:r>
            <a:r>
              <a:rPr lang="sv-FI" sz="2900" dirty="0" smtClean="0"/>
              <a:t> not work </a:t>
            </a:r>
            <a:r>
              <a:rPr lang="sv-FI" sz="2900" dirty="0" err="1" smtClean="0"/>
              <a:t>well</a:t>
            </a:r>
            <a:r>
              <a:rPr lang="sv-FI" sz="2900" dirty="0" smtClean="0"/>
              <a:t> with </a:t>
            </a:r>
            <a:r>
              <a:rPr lang="sv-FI" sz="2900" dirty="0" err="1" smtClean="0"/>
              <a:t>diversity</a:t>
            </a:r>
            <a:r>
              <a:rPr lang="sv-FI" sz="2900" dirty="0" smtClean="0"/>
              <a:t> of student </a:t>
            </a:r>
            <a:r>
              <a:rPr lang="sv-FI" sz="2900" dirty="0" err="1" smtClean="0"/>
              <a:t>backgrounds</a:t>
            </a:r>
            <a:endParaRPr lang="sv-FI" sz="2900" dirty="0" smtClean="0"/>
          </a:p>
          <a:p>
            <a:r>
              <a:rPr lang="sv-FI" dirty="0" err="1" smtClean="0"/>
              <a:t>Constructive</a:t>
            </a:r>
            <a:r>
              <a:rPr lang="sv-FI" dirty="0" smtClean="0"/>
              <a:t> </a:t>
            </a:r>
            <a:r>
              <a:rPr lang="sv-FI" dirty="0" err="1" smtClean="0"/>
              <a:t>alignment</a:t>
            </a:r>
            <a:r>
              <a:rPr lang="sv-FI" dirty="0" smtClean="0"/>
              <a:t> (</a:t>
            </a:r>
            <a:r>
              <a:rPr lang="sv-FI" dirty="0" err="1" smtClean="0"/>
              <a:t>Biggs</a:t>
            </a:r>
            <a:r>
              <a:rPr lang="sv-FI" dirty="0" smtClean="0"/>
              <a:t>, 1999)</a:t>
            </a:r>
          </a:p>
          <a:p>
            <a:pPr lvl="1"/>
            <a:r>
              <a:rPr lang="sv-FI" dirty="0" smtClean="0"/>
              <a:t>Explicit  </a:t>
            </a:r>
            <a:r>
              <a:rPr lang="sv-FI" dirty="0" err="1" smtClean="0"/>
              <a:t>alignment</a:t>
            </a:r>
            <a:r>
              <a:rPr lang="sv-FI" dirty="0" smtClean="0"/>
              <a:t> </a:t>
            </a:r>
            <a:r>
              <a:rPr lang="sv-FI" dirty="0" err="1" smtClean="0"/>
              <a:t>between</a:t>
            </a:r>
            <a:r>
              <a:rPr lang="sv-FI" dirty="0" smtClean="0"/>
              <a:t> </a:t>
            </a:r>
            <a:r>
              <a:rPr lang="sv-FI" dirty="0" err="1" smtClean="0"/>
              <a:t>objectives</a:t>
            </a:r>
            <a:r>
              <a:rPr lang="sv-FI" dirty="0" smtClean="0"/>
              <a:t>, </a:t>
            </a:r>
            <a:r>
              <a:rPr lang="sv-FI" dirty="0" err="1" smtClean="0"/>
              <a:t>course</a:t>
            </a:r>
            <a:r>
              <a:rPr lang="sv-FI" dirty="0" smtClean="0"/>
              <a:t> </a:t>
            </a:r>
            <a:r>
              <a:rPr lang="sv-FI" dirty="0" err="1" smtClean="0"/>
              <a:t>activities</a:t>
            </a:r>
            <a:r>
              <a:rPr lang="sv-FI" dirty="0" smtClean="0"/>
              <a:t> and assessment</a:t>
            </a:r>
          </a:p>
          <a:p>
            <a:r>
              <a:rPr lang="sv-FI" dirty="0" smtClean="0"/>
              <a:t>The </a:t>
            </a:r>
            <a:r>
              <a:rPr lang="sv-FI" dirty="0" err="1" smtClean="0"/>
              <a:t>role</a:t>
            </a:r>
            <a:r>
              <a:rPr lang="sv-FI" dirty="0" smtClean="0"/>
              <a:t> of assessment in </a:t>
            </a:r>
            <a:r>
              <a:rPr lang="sv-FI" dirty="0" err="1" smtClean="0"/>
              <a:t>supporting</a:t>
            </a:r>
            <a:r>
              <a:rPr lang="sv-FI" dirty="0" smtClean="0"/>
              <a:t> student </a:t>
            </a:r>
            <a:r>
              <a:rPr lang="sv-FI" dirty="0" err="1" smtClean="0"/>
              <a:t>learning</a:t>
            </a:r>
            <a:r>
              <a:rPr lang="sv-FI" dirty="0" smtClean="0"/>
              <a:t> </a:t>
            </a:r>
            <a:r>
              <a:rPr lang="sv-FI" dirty="0" err="1" smtClean="0"/>
              <a:t>behaviour</a:t>
            </a:r>
            <a:r>
              <a:rPr lang="sv-FI" dirty="0" smtClean="0"/>
              <a:t> (</a:t>
            </a:r>
            <a:r>
              <a:rPr lang="sv-FI" dirty="0" err="1" smtClean="0"/>
              <a:t>Gibbs</a:t>
            </a:r>
            <a:r>
              <a:rPr lang="sv-FI" dirty="0" smtClean="0"/>
              <a:t> &amp; Simpson, 2004)</a:t>
            </a:r>
            <a:endParaRPr lang="sv-SE"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Presentatio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WidescreenPresentation</Template>
  <TotalTime>0</TotalTime>
  <Words>1221</Words>
  <Application>Microsoft Office PowerPoint</Application>
  <PresentationFormat>On-screen Show (16:9)</PresentationFormat>
  <Paragraphs>218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WidescreenPresentation</vt:lpstr>
      <vt:lpstr>Solving a Diversity Problem through Course Design</vt:lpstr>
      <vt:lpstr>Problem</vt:lpstr>
      <vt:lpstr> Case </vt:lpstr>
      <vt:lpstr>Challenge</vt:lpstr>
      <vt:lpstr>Course Design</vt:lpstr>
      <vt:lpstr>Final Grades 3-4-5 scale (2007)</vt:lpstr>
      <vt:lpstr>Student Evaluations - mixed reviews</vt:lpstr>
      <vt:lpstr>Student Evaluations - mixed reviews</vt:lpstr>
      <vt:lpstr>Review based on 3 ideas</vt:lpstr>
      <vt:lpstr>Slide 10</vt:lpstr>
      <vt:lpstr>Gibbs &amp; Simpson’s 4 assessment conditions</vt:lpstr>
      <vt:lpstr>New Course Design (2008)</vt:lpstr>
      <vt:lpstr>Grades</vt:lpstr>
      <vt:lpstr>Feedback</vt:lpstr>
      <vt:lpstr>New Course Design (2009)</vt:lpstr>
      <vt:lpstr>Slide 16</vt:lpstr>
      <vt:lpstr>Feedback</vt:lpstr>
      <vt:lpstr>Feedback</vt:lpstr>
      <vt:lpstr>Key Lessons</vt:lpstr>
      <vt:lpstr>What Went Right</vt:lpstr>
      <vt:lpstr>What Went Wrong</vt:lpstr>
      <vt:lpstr>Reflections</vt:lpstr>
      <vt:lpstr>Illustration</vt:lpstr>
      <vt:lpstr>Questions &amp; Comments</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2009-10-15T23:38:31Z</dcterms:created>
  <dcterms:modified xsi:type="dcterms:W3CDTF">2009-11-29T22:36:41Z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