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23"/>
  </p:notesMasterIdLst>
  <p:sldIdLst>
    <p:sldId id="256" r:id="rId2"/>
    <p:sldId id="267" r:id="rId3"/>
    <p:sldId id="268" r:id="rId4"/>
    <p:sldId id="257" r:id="rId5"/>
    <p:sldId id="269" r:id="rId6"/>
    <p:sldId id="270" r:id="rId7"/>
    <p:sldId id="258" r:id="rId8"/>
    <p:sldId id="259" r:id="rId9"/>
    <p:sldId id="260" r:id="rId10"/>
    <p:sldId id="279" r:id="rId11"/>
    <p:sldId id="278" r:id="rId12"/>
    <p:sldId id="266" r:id="rId13"/>
    <p:sldId id="261" r:id="rId14"/>
    <p:sldId id="262" r:id="rId15"/>
    <p:sldId id="264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42191601049863E-2"/>
          <c:y val="3.3923609995107441E-2"/>
          <c:w val="0.88338533464566926"/>
          <c:h val="0.78912195509558347"/>
        </c:manualLayout>
      </c:layout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PSS, a. s.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6262845145970279E-2"/>
                  <c:y val="4.341397964328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724667144979739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2077785749662E-2"/>
                  <c:y val="3.256048473246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911156288968934E-2"/>
                  <c:y val="-2.713373727705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262845145970279E-2"/>
                  <c:y val="3.256048473246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2856089717964875E-2"/>
                  <c:y val="-4.6127353370992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207778574966228E-2"/>
                  <c:y val="2.713373727705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559467431967581E-2"/>
                  <c:y val="-3.7987232187876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6152712003962176E-2"/>
                  <c:y val="4.070060591558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262845145970279E-2"/>
                  <c:y val="-4.341397964328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1207778574966228E-2"/>
                  <c:y val="-2.9847111004760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9559467431967581E-2"/>
                  <c:y val="4.341397964328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6262845145970279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4834800286987722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Hárok1!$A$2:$A$14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Hárok1!$B$2:$B$14</c:f>
              <c:numCache>
                <c:formatCode>General</c:formatCode>
                <c:ptCount val="13"/>
                <c:pt idx="0">
                  <c:v>439.03</c:v>
                </c:pt>
                <c:pt idx="1">
                  <c:v>423.17</c:v>
                </c:pt>
                <c:pt idx="2">
                  <c:v>413.08</c:v>
                </c:pt>
                <c:pt idx="3">
                  <c:v>444.24</c:v>
                </c:pt>
                <c:pt idx="4">
                  <c:v>490.79</c:v>
                </c:pt>
                <c:pt idx="5">
                  <c:v>439.66</c:v>
                </c:pt>
                <c:pt idx="6">
                  <c:v>477.33</c:v>
                </c:pt>
                <c:pt idx="7">
                  <c:v>499.17</c:v>
                </c:pt>
                <c:pt idx="8">
                  <c:v>505.78</c:v>
                </c:pt>
                <c:pt idx="9">
                  <c:v>326.32</c:v>
                </c:pt>
                <c:pt idx="10">
                  <c:v>485.36</c:v>
                </c:pt>
                <c:pt idx="11">
                  <c:v>438.68</c:v>
                </c:pt>
                <c:pt idx="12">
                  <c:v>507.45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Total resources for housing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6262845145970279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483111429986491E-3"/>
                  <c:y val="8.1401211831164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801023146960823E-2"/>
                  <c:y val="-4.884072709869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262845145970279E-2"/>
                  <c:y val="3.256048473246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9229068005943264E-2"/>
                  <c:y val="-3.7987232187876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2415557149932463E-3"/>
                  <c:y val="-1.899361609393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2856089717964875E-2"/>
                  <c:y val="2.713373727705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1207778574966228E-2"/>
                  <c:y val="-4.6127353370992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9559467431967581E-2"/>
                  <c:y val="3.5273858460171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813142257298514E-2"/>
                  <c:y val="-4.070060591558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Hárok1!$A$2:$A$14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Hárok1!$C$2:$C$14</c:f>
              <c:numCache>
                <c:formatCode>General</c:formatCode>
                <c:ptCount val="13"/>
                <c:pt idx="0">
                  <c:v>812.85</c:v>
                </c:pt>
                <c:pt idx="1">
                  <c:v>814.28</c:v>
                </c:pt>
                <c:pt idx="2" formatCode="#,##0.00">
                  <c:v>1025.76</c:v>
                </c:pt>
                <c:pt idx="3" formatCode="#,##0.00">
                  <c:v>1290.1600000000001</c:v>
                </c:pt>
                <c:pt idx="4" formatCode="#,##0.00">
                  <c:v>1228.07</c:v>
                </c:pt>
                <c:pt idx="5" formatCode="#,##0.00">
                  <c:v>1297.48</c:v>
                </c:pt>
                <c:pt idx="6" formatCode="#,##0.00">
                  <c:v>1475.42</c:v>
                </c:pt>
                <c:pt idx="7" formatCode="#,##0.00">
                  <c:v>1786.99</c:v>
                </c:pt>
                <c:pt idx="8" formatCode="#,##0.00">
                  <c:v>1873</c:v>
                </c:pt>
                <c:pt idx="9">
                  <c:v>945.12</c:v>
                </c:pt>
                <c:pt idx="10" formatCode="#,##0.00">
                  <c:v>1176.24</c:v>
                </c:pt>
                <c:pt idx="11" formatCode="#,##0.00">
                  <c:v>1079.99</c:v>
                </c:pt>
                <c:pt idx="12" formatCode="#,##0.00">
                  <c:v>1154.22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037696"/>
        <c:axId val="91040768"/>
      </c:lineChart>
      <c:catAx>
        <c:axId val="9103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k-SK"/>
          </a:p>
        </c:txPr>
        <c:crossAx val="91040768"/>
        <c:crosses val="autoZero"/>
        <c:auto val="1"/>
        <c:lblAlgn val="ctr"/>
        <c:lblOffset val="100"/>
        <c:noMultiLvlLbl val="0"/>
      </c:catAx>
      <c:valAx>
        <c:axId val="91040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k-SK"/>
          </a:p>
        </c:txPr>
        <c:crossAx val="91037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506085958005252"/>
          <c:y val="0.8890817343232732"/>
          <c:w val="0.64702247375328081"/>
          <c:h val="9.9177907055643055E-2"/>
        </c:manualLayout>
      </c:layout>
      <c:overlay val="0"/>
      <c:txPr>
        <a:bodyPr/>
        <a:lstStyle/>
        <a:p>
          <a:pPr>
            <a:defRPr sz="1500"/>
          </a:pPr>
          <a:endParaRPr lang="sk-SK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sk-SK" sz="1500" dirty="0" err="1" smtClean="0">
                <a:solidFill>
                  <a:schemeClr val="bg1"/>
                </a:solidFill>
              </a:rPr>
              <a:t>Total</a:t>
            </a:r>
            <a:r>
              <a:rPr lang="sk-SK" sz="1500" dirty="0" smtClean="0">
                <a:solidFill>
                  <a:schemeClr val="bg1"/>
                </a:solidFill>
              </a:rPr>
              <a:t> </a:t>
            </a:r>
            <a:r>
              <a:rPr lang="sk-SK" sz="1500" dirty="0" err="1" smtClean="0">
                <a:solidFill>
                  <a:schemeClr val="bg1"/>
                </a:solidFill>
              </a:rPr>
              <a:t>resources</a:t>
            </a:r>
            <a:r>
              <a:rPr lang="sk-SK" sz="1500" dirty="0" smtClean="0">
                <a:solidFill>
                  <a:schemeClr val="bg1"/>
                </a:solidFill>
              </a:rPr>
              <a:t> </a:t>
            </a:r>
            <a:r>
              <a:rPr lang="sk-SK" sz="1500" dirty="0" err="1" smtClean="0">
                <a:solidFill>
                  <a:schemeClr val="bg1"/>
                </a:solidFill>
              </a:rPr>
              <a:t>for</a:t>
            </a:r>
            <a:r>
              <a:rPr lang="sk-SK" sz="1500" dirty="0" smtClean="0">
                <a:solidFill>
                  <a:schemeClr val="bg1"/>
                </a:solidFill>
              </a:rPr>
              <a:t> </a:t>
            </a:r>
            <a:r>
              <a:rPr lang="sk-SK" sz="1500" dirty="0" err="1" smtClean="0">
                <a:solidFill>
                  <a:schemeClr val="bg1"/>
                </a:solidFill>
              </a:rPr>
              <a:t>housing</a:t>
            </a:r>
            <a:r>
              <a:rPr lang="sk-SK" sz="1500" baseline="0" dirty="0" smtClean="0">
                <a:solidFill>
                  <a:schemeClr val="bg1"/>
                </a:solidFill>
              </a:rPr>
              <a:t> 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sk-SK" sz="1500" baseline="0" dirty="0" smtClean="0">
                <a:solidFill>
                  <a:schemeClr val="bg1"/>
                </a:solidFill>
              </a:rPr>
              <a:t>- </a:t>
            </a:r>
            <a:r>
              <a:rPr lang="sk-SK" sz="1500" baseline="0" dirty="0" err="1" smtClean="0">
                <a:solidFill>
                  <a:schemeClr val="bg1"/>
                </a:solidFill>
              </a:rPr>
              <a:t>share</a:t>
            </a:r>
            <a:r>
              <a:rPr lang="sk-SK" sz="1500" baseline="0" dirty="0" smtClean="0">
                <a:solidFill>
                  <a:schemeClr val="bg1"/>
                </a:solidFill>
              </a:rPr>
              <a:t> 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sk-SK" sz="1500" baseline="0" dirty="0" smtClean="0">
                <a:solidFill>
                  <a:schemeClr val="bg1"/>
                </a:solidFill>
              </a:rPr>
              <a:t>(1992 – 2013)</a:t>
            </a:r>
            <a:endParaRPr lang="en-US" sz="15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3670773728292213"/>
          <c:y val="1.8749999999999999E-2"/>
        </c:manualLayout>
      </c:layout>
      <c:overlay val="0"/>
      <c:spPr>
        <a:solidFill>
          <a:srgbClr val="C00000"/>
        </a:solid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66141732283463"/>
          <c:y val="0.05"/>
          <c:w val="0.72109383202099742"/>
          <c:h val="0.94088287401574799"/>
        </c:manualLayout>
      </c:layout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dLbl>
              <c:idx val="2"/>
              <c:layout>
                <c:manualLayout>
                  <c:x val="0.10599918698273181"/>
                  <c:y val="7.4718257874015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Hárok1!$A$2:$A$4</c:f>
              <c:strCache>
                <c:ptCount val="3"/>
                <c:pt idx="0">
                  <c:v>building savings </c:v>
                </c:pt>
                <c:pt idx="1">
                  <c:v>mortgage banks</c:v>
                </c:pt>
                <c:pt idx="2">
                  <c:v>State Housing Development Fund</c:v>
                </c:pt>
              </c:strCache>
            </c:strRef>
          </c:cat>
          <c:val>
            <c:numRef>
              <c:f>Hárok1!$B$2:$B$4</c:f>
              <c:numCache>
                <c:formatCode>0.00%</c:formatCode>
                <c:ptCount val="3"/>
                <c:pt idx="0">
                  <c:v>0.53300000000000003</c:v>
                </c:pt>
                <c:pt idx="1">
                  <c:v>0.35599999999999998</c:v>
                </c:pt>
                <c:pt idx="2">
                  <c:v>0.111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8953117978599393"/>
          <c:y val="0.8173262795275591"/>
          <c:w val="0.7030904111815105"/>
          <c:h val="0.15790994094488189"/>
        </c:manualLayout>
      </c:layout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sk-SK" sz="1500" dirty="0" err="1" smtClean="0">
                <a:solidFill>
                  <a:schemeClr val="bg1"/>
                </a:solidFill>
              </a:rPr>
              <a:t>Building</a:t>
            </a:r>
            <a:r>
              <a:rPr lang="sk-SK" sz="1500" baseline="0" dirty="0" smtClean="0">
                <a:solidFill>
                  <a:schemeClr val="bg1"/>
                </a:solidFill>
              </a:rPr>
              <a:t> </a:t>
            </a:r>
            <a:r>
              <a:rPr lang="sk-SK" sz="1500" baseline="0" dirty="0" err="1" smtClean="0">
                <a:solidFill>
                  <a:schemeClr val="bg1"/>
                </a:solidFill>
              </a:rPr>
              <a:t>savings</a:t>
            </a:r>
            <a:r>
              <a:rPr lang="sk-SK" sz="1500" baseline="0" dirty="0" smtClean="0">
                <a:solidFill>
                  <a:schemeClr val="bg1"/>
                </a:solidFill>
              </a:rPr>
              <a:t> </a:t>
            </a:r>
            <a:r>
              <a:rPr lang="sk-SK" sz="1500" baseline="0" dirty="0" err="1" smtClean="0">
                <a:solidFill>
                  <a:schemeClr val="bg1"/>
                </a:solidFill>
              </a:rPr>
              <a:t>banks</a:t>
            </a:r>
            <a:r>
              <a:rPr lang="sk-SK" sz="1500" baseline="0" dirty="0" smtClean="0">
                <a:solidFill>
                  <a:schemeClr val="bg1"/>
                </a:solidFill>
              </a:rPr>
              <a:t> </a:t>
            </a:r>
            <a:r>
              <a:rPr lang="sk-SK" sz="1500" baseline="0" dirty="0" err="1" smtClean="0">
                <a:solidFill>
                  <a:schemeClr val="bg1"/>
                </a:solidFill>
              </a:rPr>
              <a:t>of</a:t>
            </a:r>
            <a:r>
              <a:rPr lang="sk-SK" sz="1500" baseline="0" dirty="0" smtClean="0">
                <a:solidFill>
                  <a:schemeClr val="bg1"/>
                </a:solidFill>
              </a:rPr>
              <a:t> Slovakia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sk-SK" sz="1500" baseline="0" dirty="0" smtClean="0">
                <a:solidFill>
                  <a:schemeClr val="bg1"/>
                </a:solidFill>
              </a:rPr>
              <a:t>- </a:t>
            </a:r>
            <a:r>
              <a:rPr lang="sk-SK" sz="1500" baseline="0" dirty="0" err="1" smtClean="0">
                <a:solidFill>
                  <a:schemeClr val="bg1"/>
                </a:solidFill>
              </a:rPr>
              <a:t>share</a:t>
            </a:r>
            <a:endParaRPr lang="sk-SK" sz="1500" baseline="0" dirty="0" smtClean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2354584979778366"/>
          <c:y val="1.5625E-2"/>
        </c:manualLayout>
      </c:layout>
      <c:overlay val="0"/>
      <c:spPr>
        <a:solidFill>
          <a:srgbClr val="C00000"/>
        </a:solid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6613726169729"/>
          <c:y val="5.3124999999999999E-2"/>
          <c:w val="0.74741757549327026"/>
          <c:h val="0.94374999999999998"/>
        </c:manualLayout>
      </c:layout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dLbl>
              <c:idx val="2"/>
              <c:layout>
                <c:manualLayout>
                  <c:x val="9.0204736787123152E-2"/>
                  <c:y val="7.7843257874015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Hárok1!$A$2:$A$4</c:f>
              <c:strCache>
                <c:ptCount val="3"/>
                <c:pt idx="0">
                  <c:v>Prvá stavebná sporiteľňa </c:v>
                </c:pt>
                <c:pt idx="1">
                  <c:v>Wustenrot - stavebná sporiteľňa </c:v>
                </c:pt>
                <c:pt idx="2">
                  <c:v>ČSOB stavebná sporiteľňa </c:v>
                </c:pt>
              </c:strCache>
            </c:strRef>
          </c:cat>
          <c:val>
            <c:numRef>
              <c:f>Hárok1!$B$2:$B$4</c:f>
              <c:numCache>
                <c:formatCode>0.00%</c:formatCode>
                <c:ptCount val="3"/>
                <c:pt idx="0">
                  <c:v>0.75600000000000001</c:v>
                </c:pt>
                <c:pt idx="1">
                  <c:v>0.157</c:v>
                </c:pt>
                <c:pt idx="2">
                  <c:v>8.6999999999999994E-2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7636929230085546"/>
          <c:y val="0.8173262795275591"/>
          <c:w val="0.82154739854775671"/>
          <c:h val="0.15790994094488189"/>
        </c:manualLayout>
      </c:layout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734049540134305E-2"/>
          <c:y val="8.9868356645001521E-2"/>
          <c:w val="0.84024692652886912"/>
          <c:h val="0.70568876185474338"/>
        </c:manualLayout>
      </c:layout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9.4535387023990419E-2"/>
                  <c:y val="-3.2368442368800897E-2"/>
                </c:manualLayout>
              </c:layout>
              <c:spPr>
                <a:solidFill>
                  <a:schemeClr val="accent1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381907037955524E-2"/>
                  <c:y val="3.2837260506408263E-2"/>
                </c:manualLayout>
              </c:layout>
              <c:spPr>
                <a:solidFill>
                  <a:srgbClr val="C00000"/>
                </a:solidFill>
              </c:spPr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428344540241743E-2"/>
                  <c:y val="-4.9342987858798683E-2"/>
                </c:manualLayout>
              </c:layout>
              <c:spPr>
                <a:solidFill>
                  <a:srgbClr val="FFC000"/>
                </a:solidFill>
              </c:spPr>
              <c:txPr>
                <a:bodyPr/>
                <a:lstStyle/>
                <a:p>
                  <a:pPr>
                    <a:defRPr sz="1500" b="1">
                      <a:solidFill>
                        <a:schemeClr val="tx1"/>
                      </a:solidFill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Hárok1!$A$2:$A$5</c:f>
              <c:strCache>
                <c:ptCount val="4"/>
                <c:pt idx="0">
                  <c:v>kúpa </c:v>
                </c:pt>
                <c:pt idx="1">
                  <c:v>nová bytová výstavba</c:v>
                </c:pt>
                <c:pt idx="2">
                  <c:v>rekonštrukcia</c:v>
                </c:pt>
                <c:pt idx="3">
                  <c:v>ďalšie stavebné účely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57.17</c:v>
                </c:pt>
                <c:pt idx="1">
                  <c:v>11.06</c:v>
                </c:pt>
                <c:pt idx="2">
                  <c:v>268.85000000000002</c:v>
                </c:pt>
                <c:pt idx="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 w="12700">
      <a:solidFill>
        <a:schemeClr val="accent1">
          <a:lumMod val="50000"/>
        </a:schemeClr>
      </a:solidFill>
    </a:ln>
  </c:spPr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0.85981</cdr:x>
      <cdr:y>0</cdr:y>
    </cdr:from>
    <cdr:to>
      <cdr:x>1</cdr:x>
      <cdr:y>0.07891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6624736" y="0"/>
          <a:ext cx="10801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 smtClean="0"/>
            <a:t>mil. €</a:t>
          </a:r>
          <a:endParaRPr lang="sk-SK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22F7B-5BC1-4AF3-A10C-1F7D33A61089}" type="datetimeFigureOut">
              <a:rPr lang="sk-SK" smtClean="0"/>
              <a:t>5.12.2013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B3F64-5491-4561-939B-E00655765A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316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3F64-5491-4561-939B-E00655765AF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668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E1DD-BE23-46C2-B520-7F36BBCD50A8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A6C7-3AD1-474E-8944-9D8D3303AB55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B77A-E970-4D6D-997C-9C664949CF98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B4F1-265A-4138-A139-D527EA7EDAFF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6D1C-E2B8-49AC-97DE-BF060CDDEBF3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B27A-29A2-4DAB-9385-F0F0E85294BD}" type="datetime1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0F73-48D3-410A-BC8C-1D739E76D928}" type="datetime1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FFFE-3275-4C9D-8E51-732CF6BA5287}" type="datetime1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FE19-BF07-401C-9116-A4E767E0D093}" type="datetime1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4672-3704-4B05-8189-F29705E01501}" type="datetime1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FE5E-3B91-4A67-A0A7-18CB0C573819}" type="datetime1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AAC06A-08AA-425E-B943-65B58E8DEC3E}" type="datetime1">
              <a:rPr lang="en-US" smtClean="0"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Ing. Miloš </a:t>
            </a:r>
            <a:r>
              <a:rPr lang="sk-SK" sz="1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Blanárik</a:t>
            </a:r>
            <a:endParaRPr lang="sk-SK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sk-SK" sz="1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Communication</a:t>
            </a:r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director</a:t>
            </a:r>
            <a:endParaRPr lang="sk-SK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6th december 2013  </a:t>
            </a:r>
            <a:r>
              <a:rPr lang="sk-SK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sk-SK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sk-SK" sz="14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Dwelling houses </a:t>
            </a:r>
            <a:r>
              <a:rPr lang="sk-SK" sz="3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br>
              <a:rPr lang="sk-SK" sz="3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Facility management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finance management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renovation</a:t>
            </a:r>
            <a:endParaRPr lang="sk-SK" sz="3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989">
            <a:off x="590281" y="218226"/>
            <a:ext cx="3088544" cy="2901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slob1467.PSSCORP\Desktop\New 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88" y="330122"/>
            <a:ext cx="1855548" cy="2677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slob1467.PSSCORP\Desktop\obnovene bytove domy\fotky-3.miesto\P8260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715">
            <a:off x="5293565" y="720789"/>
            <a:ext cx="3336335" cy="250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U:\D\ps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3176"/>
            <a:ext cx="1800225" cy="140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99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571774850"/>
              </p:ext>
            </p:extLst>
          </p:nvPr>
        </p:nvGraphicFramePr>
        <p:xfrm>
          <a:off x="683568" y="1196752"/>
          <a:ext cx="77048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2"/>
          <p:cNvSpPr txBox="1">
            <a:spLocks/>
          </p:cNvSpPr>
          <p:nvPr/>
        </p:nvSpPr>
        <p:spPr>
          <a:xfrm>
            <a:off x="623064" y="404663"/>
            <a:ext cx="78488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5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RESOURCES </a:t>
            </a:r>
            <a:r>
              <a:rPr lang="sk-SK" sz="25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de-DE" sz="25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HOUSING</a:t>
            </a:r>
            <a:r>
              <a:rPr lang="sk-SK" sz="25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k-SK" sz="25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4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441307375"/>
              </p:ext>
            </p:extLst>
          </p:nvPr>
        </p:nvGraphicFramePr>
        <p:xfrm>
          <a:off x="-180528" y="1484784"/>
          <a:ext cx="48245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ojsmerná vodorovná šípka 4"/>
          <p:cNvSpPr/>
          <p:nvPr/>
        </p:nvSpPr>
        <p:spPr>
          <a:xfrm rot="1317834">
            <a:off x="4051577" y="3537737"/>
            <a:ext cx="1064310" cy="504056"/>
          </a:xfrm>
          <a:prstGeom prst="left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>
              <a:solidFill>
                <a:prstClr val="white"/>
              </a:solidFill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943385687"/>
              </p:ext>
            </p:extLst>
          </p:nvPr>
        </p:nvGraphicFramePr>
        <p:xfrm>
          <a:off x="4427984" y="2348880"/>
          <a:ext cx="48245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Nadpis 2"/>
          <p:cNvSpPr txBox="1">
            <a:spLocks/>
          </p:cNvSpPr>
          <p:nvPr/>
        </p:nvSpPr>
        <p:spPr>
          <a:xfrm>
            <a:off x="623064" y="404663"/>
            <a:ext cx="78488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5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SHARE OF PSS, a. s.</a:t>
            </a:r>
            <a:endParaRPr lang="sk-SK" sz="25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1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75300" y="5899339"/>
            <a:ext cx="368044" cy="3048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k-SK">
              <a:solidFill>
                <a:prstClr val="black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47489" y="5899338"/>
            <a:ext cx="19270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1500" b="1" dirty="0" smtClean="0">
                <a:solidFill>
                  <a:srgbClr val="00B050"/>
                </a:solidFill>
                <a:latin typeface="Arial" charset="0"/>
              </a:rPr>
              <a:t>new </a:t>
            </a:r>
          </a:p>
          <a:p>
            <a:r>
              <a:rPr lang="sk-SK" sz="1500" b="1" dirty="0" err="1" smtClean="0">
                <a:solidFill>
                  <a:srgbClr val="00B050"/>
                </a:solidFill>
                <a:latin typeface="Arial" charset="0"/>
              </a:rPr>
              <a:t>home</a:t>
            </a:r>
            <a:r>
              <a:rPr lang="sk-SK" sz="1500" b="1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sk-SK" sz="1500" b="1" dirty="0" err="1" smtClean="0">
                <a:solidFill>
                  <a:srgbClr val="00B050"/>
                </a:solidFill>
                <a:latin typeface="Arial" charset="0"/>
              </a:rPr>
              <a:t>building</a:t>
            </a:r>
            <a:endParaRPr lang="en-US" sz="15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363478" y="5899338"/>
            <a:ext cx="368044" cy="3048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k-SK">
              <a:solidFill>
                <a:prstClr val="black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731522" y="5917847"/>
            <a:ext cx="17999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1500" b="1" dirty="0" err="1" smtClean="0">
                <a:solidFill>
                  <a:srgbClr val="C00000"/>
                </a:solidFill>
                <a:latin typeface="Arial" charset="0"/>
              </a:rPr>
              <a:t>reconstruction</a:t>
            </a:r>
            <a:endParaRPr lang="en-US" sz="15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19174" y="5899338"/>
            <a:ext cx="368044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k-SK">
              <a:solidFill>
                <a:prstClr val="black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62772" y="5906395"/>
            <a:ext cx="13125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1500" b="1" dirty="0" err="1" smtClean="0">
                <a:solidFill>
                  <a:srgbClr val="4F81BD">
                    <a:lumMod val="75000"/>
                  </a:srgbClr>
                </a:solidFill>
                <a:latin typeface="Arial" charset="0"/>
              </a:rPr>
              <a:t>buying</a:t>
            </a:r>
            <a:endParaRPr lang="en-US" sz="1500" b="1" dirty="0">
              <a:solidFill>
                <a:srgbClr val="4F81BD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471989" y="5899338"/>
            <a:ext cx="368044" cy="304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sk-SK">
              <a:solidFill>
                <a:prstClr val="black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896851" y="5917847"/>
            <a:ext cx="18085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k-SK" sz="1500" b="1" dirty="0" err="1" smtClean="0">
                <a:solidFill>
                  <a:srgbClr val="FFC000"/>
                </a:solidFill>
                <a:latin typeface="Arial" charset="0"/>
              </a:rPr>
              <a:t>another</a:t>
            </a:r>
            <a:r>
              <a:rPr lang="sk-SK" sz="1500" b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sk-SK" sz="1500" b="1" dirty="0" err="1" smtClean="0">
                <a:solidFill>
                  <a:srgbClr val="FFC000"/>
                </a:solidFill>
                <a:latin typeface="Arial" charset="0"/>
              </a:rPr>
              <a:t>purposes</a:t>
            </a:r>
            <a:endParaRPr lang="en-US" sz="1500" b="1" dirty="0">
              <a:solidFill>
                <a:srgbClr val="FFC000"/>
              </a:solidFill>
              <a:latin typeface="Arial" charset="0"/>
            </a:endParaRPr>
          </a:p>
        </p:txBody>
      </p:sp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2961928341"/>
              </p:ext>
            </p:extLst>
          </p:nvPr>
        </p:nvGraphicFramePr>
        <p:xfrm>
          <a:off x="619174" y="1412776"/>
          <a:ext cx="8008860" cy="414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619174" y="4603731"/>
            <a:ext cx="2448272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 smtClean="0">
                <a:solidFill>
                  <a:prstClr val="white"/>
                </a:solidFill>
              </a:rPr>
              <a:t>Total</a:t>
            </a:r>
            <a:r>
              <a:rPr lang="sk-SK" b="1" dirty="0" smtClean="0">
                <a:solidFill>
                  <a:prstClr val="white"/>
                </a:solidFill>
              </a:rPr>
              <a:t> </a:t>
            </a:r>
            <a:r>
              <a:rPr lang="sk-SK" b="1" dirty="0" err="1" smtClean="0">
                <a:solidFill>
                  <a:prstClr val="white"/>
                </a:solidFill>
              </a:rPr>
              <a:t>volume</a:t>
            </a:r>
            <a:endParaRPr lang="sk-SK" b="1" dirty="0" smtClean="0">
              <a:solidFill>
                <a:prstClr val="white"/>
              </a:solidFill>
            </a:endParaRPr>
          </a:p>
          <a:p>
            <a:pPr algn="ctr"/>
            <a:r>
              <a:rPr lang="sk-SK" b="1" dirty="0" smtClean="0">
                <a:solidFill>
                  <a:prstClr val="white"/>
                </a:solidFill>
              </a:rPr>
              <a:t>2013</a:t>
            </a:r>
            <a:endParaRPr lang="sk-SK" b="1" dirty="0">
              <a:solidFill>
                <a:prstClr val="white"/>
              </a:solidFill>
            </a:endParaRPr>
          </a:p>
          <a:p>
            <a:pPr algn="ctr"/>
            <a:r>
              <a:rPr lang="sk-SK" sz="2000" b="1" dirty="0">
                <a:solidFill>
                  <a:prstClr val="white"/>
                </a:solidFill>
              </a:rPr>
              <a:t>420,07 mil. </a:t>
            </a:r>
            <a:r>
              <a:rPr lang="sk-SK" sz="2000" b="1" dirty="0" smtClean="0">
                <a:solidFill>
                  <a:prstClr val="white"/>
                </a:solidFill>
              </a:rPr>
              <a:t>€</a:t>
            </a:r>
          </a:p>
        </p:txBody>
      </p:sp>
      <p:sp>
        <p:nvSpPr>
          <p:cNvPr id="14" name="BlokTextu 14"/>
          <p:cNvSpPr txBox="1"/>
          <p:nvPr/>
        </p:nvSpPr>
        <p:spPr>
          <a:xfrm>
            <a:off x="6012160" y="4665286"/>
            <a:ext cx="2613701" cy="8925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600" b="1" dirty="0" err="1" smtClean="0">
                <a:solidFill>
                  <a:prstClr val="white"/>
                </a:solidFill>
              </a:rPr>
              <a:t>Total</a:t>
            </a:r>
            <a:r>
              <a:rPr lang="sk-SK" sz="1600" b="1" dirty="0" smtClean="0">
                <a:solidFill>
                  <a:prstClr val="white"/>
                </a:solidFill>
              </a:rPr>
              <a:t> </a:t>
            </a:r>
            <a:r>
              <a:rPr lang="sk-SK" sz="1600" b="1" dirty="0" err="1" smtClean="0">
                <a:solidFill>
                  <a:prstClr val="white"/>
                </a:solidFill>
              </a:rPr>
              <a:t>volume</a:t>
            </a:r>
            <a:r>
              <a:rPr lang="sk-SK" sz="1600" b="1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sk-SK" sz="1600" b="1" dirty="0" smtClean="0">
                <a:solidFill>
                  <a:prstClr val="white"/>
                </a:solidFill>
              </a:rPr>
              <a:t>21 </a:t>
            </a:r>
            <a:r>
              <a:rPr lang="sk-SK" sz="1600" b="1" dirty="0" err="1" smtClean="0">
                <a:solidFill>
                  <a:prstClr val="white"/>
                </a:solidFill>
              </a:rPr>
              <a:t>years</a:t>
            </a:r>
            <a:r>
              <a:rPr lang="sk-SK" sz="1600" b="1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sk-SK" sz="2000" b="1" dirty="0" smtClean="0">
                <a:solidFill>
                  <a:prstClr val="white"/>
                </a:solidFill>
              </a:rPr>
              <a:t>7,64 mld. €</a:t>
            </a:r>
            <a:endParaRPr lang="sk-SK" sz="2000" b="1" dirty="0">
              <a:solidFill>
                <a:prstClr val="white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619174" y="14127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mil. €</a:t>
            </a:r>
            <a:endParaRPr lang="sk-SK" dirty="0"/>
          </a:p>
        </p:txBody>
      </p:sp>
      <p:sp>
        <p:nvSpPr>
          <p:cNvPr id="15" name="Nadpis 2"/>
          <p:cNvSpPr txBox="1">
            <a:spLocks/>
          </p:cNvSpPr>
          <p:nvPr/>
        </p:nvSpPr>
        <p:spPr>
          <a:xfrm>
            <a:off x="623064" y="404663"/>
            <a:ext cx="78488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5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TOTAL RESOURCES FOR </a:t>
            </a:r>
            <a:r>
              <a:rPr lang="de-DE" sz="25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HOUSING </a:t>
            </a:r>
            <a:r>
              <a:rPr lang="sk-SK" sz="25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(PSS, a. s.) </a:t>
            </a:r>
            <a:endParaRPr lang="sk-SK" sz="25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755576" y="404663"/>
            <a:ext cx="78488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HOW A BULDING SAVINGS AND LOAN CAN BE USED</a:t>
            </a:r>
            <a:endParaRPr lang="sk-SK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1115616" y="1552430"/>
            <a:ext cx="7272808" cy="165618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Building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savings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finance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total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renovation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modernization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construction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work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repairs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multiple-dwelling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common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areas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facilities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alternative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sources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residential-block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certification</a:t>
            </a:r>
            <a:r>
              <a:rPr lang="sk-SK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" indent="0"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755576" y="3284984"/>
            <a:ext cx="78488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GENERAL CONDITIONS</a:t>
            </a:r>
            <a:endParaRPr lang="sk-SK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1115616" y="4005064"/>
            <a:ext cx="691276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2/3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owners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loans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security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loan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approved</a:t>
            </a:r>
            <a:endParaRPr lang="sk-SK" sz="17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Targeted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funds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accordance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Building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Societies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Act</a:t>
            </a:r>
            <a:endParaRPr lang="sk-SK" sz="17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Sufficient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creditworthiness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creating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fund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operations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maintenance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repair</a:t>
            </a:r>
            <a:endParaRPr lang="sk-SK" sz="17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Securing</a:t>
            </a:r>
            <a:r>
              <a:rPr lang="sk-SK" sz="17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k-SK" sz="17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loan</a:t>
            </a:r>
            <a:endParaRPr lang="sk-SK" sz="17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2225"/>
            <a:ext cx="8048625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683568" y="1610217"/>
            <a:ext cx="1296144" cy="3231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500" b="1" dirty="0" err="1" smtClean="0">
                <a:solidFill>
                  <a:schemeClr val="bg1"/>
                </a:solidFill>
              </a:rPr>
              <a:t>Staircases</a:t>
            </a:r>
            <a:r>
              <a:rPr lang="sk-SK" sz="1500" b="1" dirty="0" smtClean="0">
                <a:solidFill>
                  <a:schemeClr val="bg1"/>
                </a:solidFill>
              </a:rPr>
              <a:t> </a:t>
            </a:r>
            <a:endParaRPr lang="sk-SK" sz="1500" b="1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55576" y="2439180"/>
            <a:ext cx="1296144" cy="3231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500" b="1" dirty="0" err="1" smtClean="0">
                <a:solidFill>
                  <a:schemeClr val="bg1"/>
                </a:solidFill>
              </a:rPr>
              <a:t>Lifts</a:t>
            </a:r>
            <a:r>
              <a:rPr lang="sk-SK" sz="1500" b="1" dirty="0" smtClean="0">
                <a:solidFill>
                  <a:schemeClr val="bg1"/>
                </a:solidFill>
              </a:rPr>
              <a:t>  </a:t>
            </a:r>
            <a:endParaRPr lang="sk-SK" sz="1500" b="1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90464" y="4255310"/>
            <a:ext cx="129614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err="1" smtClean="0">
                <a:solidFill>
                  <a:schemeClr val="bg1"/>
                </a:solidFill>
              </a:rPr>
              <a:t>Energy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distribution</a:t>
            </a:r>
            <a:endParaRPr lang="sk-SK" sz="1200" b="1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11560" y="4784928"/>
            <a:ext cx="1365919" cy="5078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err="1" smtClean="0">
                <a:solidFill>
                  <a:schemeClr val="bg1"/>
                </a:solidFill>
              </a:rPr>
              <a:t>Water</a:t>
            </a:r>
            <a:r>
              <a:rPr lang="sk-SK" sz="1200" b="1" dirty="0" smtClean="0">
                <a:solidFill>
                  <a:schemeClr val="bg1"/>
                </a:solidFill>
              </a:rPr>
              <a:t> and </a:t>
            </a:r>
            <a:r>
              <a:rPr lang="sk-SK" sz="1200" b="1" dirty="0" err="1" smtClean="0">
                <a:solidFill>
                  <a:schemeClr val="bg1"/>
                </a:solidFill>
              </a:rPr>
              <a:t>gas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distribution</a:t>
            </a:r>
            <a:r>
              <a:rPr lang="sk-SK" sz="1500" b="1" dirty="0" smtClean="0">
                <a:solidFill>
                  <a:schemeClr val="bg1"/>
                </a:solidFill>
              </a:rPr>
              <a:t> </a:t>
            </a:r>
            <a:endParaRPr lang="sk-SK" sz="1500" b="1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55576" y="5498649"/>
            <a:ext cx="129614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err="1" smtClean="0">
                <a:solidFill>
                  <a:schemeClr val="bg1"/>
                </a:solidFill>
              </a:rPr>
              <a:t>Heating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apparatuses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endParaRPr lang="sk-SK" sz="1200" b="1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28068" y="3194393"/>
            <a:ext cx="120267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err="1" smtClean="0">
                <a:solidFill>
                  <a:schemeClr val="bg1"/>
                </a:solidFill>
              </a:rPr>
              <a:t>Back-fire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machines</a:t>
            </a:r>
            <a:r>
              <a:rPr lang="sk-SK" sz="1200" b="1" dirty="0" smtClean="0">
                <a:solidFill>
                  <a:schemeClr val="bg1"/>
                </a:solidFill>
              </a:rPr>
              <a:t>  </a:t>
            </a:r>
            <a:endParaRPr lang="sk-SK" sz="1200" b="1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83568" y="3770457"/>
            <a:ext cx="1296144" cy="3231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500" b="1" dirty="0" err="1" smtClean="0">
                <a:solidFill>
                  <a:schemeClr val="bg1"/>
                </a:solidFill>
              </a:rPr>
              <a:t>Statics</a:t>
            </a:r>
            <a:endParaRPr lang="sk-SK" sz="1500" b="1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2411760" y="5729481"/>
            <a:ext cx="129614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err="1" smtClean="0">
                <a:solidFill>
                  <a:schemeClr val="bg1"/>
                </a:solidFill>
              </a:rPr>
              <a:t>Window</a:t>
            </a:r>
            <a:endParaRPr lang="sk-SK" sz="1200" b="1" dirty="0" smtClean="0">
              <a:solidFill>
                <a:schemeClr val="bg1"/>
              </a:solidFill>
            </a:endParaRPr>
          </a:p>
          <a:p>
            <a:pPr algn="ctr"/>
            <a:r>
              <a:rPr lang="sk-SK" sz="1200" b="1" dirty="0" err="1" smtClean="0">
                <a:solidFill>
                  <a:schemeClr val="bg1"/>
                </a:solidFill>
              </a:rPr>
              <a:t>grillage</a:t>
            </a:r>
            <a:endParaRPr lang="sk-SK" sz="1200" b="1" dirty="0">
              <a:solidFill>
                <a:schemeClr val="bg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151693" y="5914147"/>
            <a:ext cx="1296144" cy="3231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500" b="1" dirty="0" err="1" smtClean="0">
                <a:solidFill>
                  <a:schemeClr val="bg1"/>
                </a:solidFill>
              </a:rPr>
              <a:t>Basises</a:t>
            </a:r>
            <a:endParaRPr lang="sk-SK" sz="1500" b="1" dirty="0">
              <a:solidFill>
                <a:schemeClr val="bg1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151694" y="5337066"/>
            <a:ext cx="1508492" cy="3231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err="1" smtClean="0">
                <a:solidFill>
                  <a:schemeClr val="bg1"/>
                </a:solidFill>
              </a:rPr>
              <a:t>Electroinstallation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500" b="1" dirty="0" smtClean="0">
                <a:solidFill>
                  <a:schemeClr val="bg1"/>
                </a:solidFill>
              </a:rPr>
              <a:t>  </a:t>
            </a:r>
            <a:endParaRPr lang="sk-SK" sz="1500" b="1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7364042" y="4771409"/>
            <a:ext cx="1296144" cy="3231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500" b="1" dirty="0" err="1" smtClean="0">
                <a:solidFill>
                  <a:schemeClr val="bg1"/>
                </a:solidFill>
              </a:rPr>
              <a:t>Foreside</a:t>
            </a:r>
            <a:endParaRPr lang="sk-SK" sz="1500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415485" y="3356534"/>
            <a:ext cx="1296144" cy="4924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300" b="1" dirty="0" smtClean="0">
                <a:solidFill>
                  <a:schemeClr val="bg1"/>
                </a:solidFill>
              </a:rPr>
              <a:t>Windows </a:t>
            </a:r>
          </a:p>
          <a:p>
            <a:pPr algn="ctr"/>
            <a:r>
              <a:rPr lang="sk-SK" sz="1300" b="1" dirty="0" smtClean="0">
                <a:solidFill>
                  <a:schemeClr val="bg1"/>
                </a:solidFill>
              </a:rPr>
              <a:t>and </a:t>
            </a:r>
            <a:r>
              <a:rPr lang="sk-SK" sz="1300" b="1" dirty="0" err="1" smtClean="0">
                <a:solidFill>
                  <a:schemeClr val="bg1"/>
                </a:solidFill>
              </a:rPr>
              <a:t>doors</a:t>
            </a:r>
            <a:r>
              <a:rPr lang="sk-SK" sz="1300" b="1" dirty="0" smtClean="0">
                <a:solidFill>
                  <a:schemeClr val="bg1"/>
                </a:solidFill>
              </a:rPr>
              <a:t> </a:t>
            </a:r>
            <a:endParaRPr lang="sk-SK" sz="1300" b="1" dirty="0">
              <a:solidFill>
                <a:schemeClr val="bg1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7452320" y="2269902"/>
            <a:ext cx="129614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err="1" smtClean="0">
                <a:solidFill>
                  <a:schemeClr val="bg1"/>
                </a:solidFill>
              </a:rPr>
              <a:t>Alternately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resources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of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energy</a:t>
            </a:r>
            <a:endParaRPr lang="sk-SK" sz="1200" b="1" dirty="0">
              <a:solidFill>
                <a:schemeClr val="bg1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7465662" y="1656383"/>
            <a:ext cx="129614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err="1" smtClean="0">
                <a:solidFill>
                  <a:schemeClr val="bg1"/>
                </a:solidFill>
              </a:rPr>
              <a:t>Roofs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endParaRPr lang="sk-SK" sz="1200" b="1" dirty="0">
              <a:solidFill>
                <a:schemeClr val="bg1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681141" y="1790018"/>
            <a:ext cx="129614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err="1" smtClean="0">
                <a:solidFill>
                  <a:schemeClr val="bg1"/>
                </a:solidFill>
              </a:rPr>
              <a:t>Floors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endParaRPr lang="sk-SK" sz="1200" b="1" dirty="0">
              <a:solidFill>
                <a:schemeClr val="bg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731508" y="1610217"/>
            <a:ext cx="129614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err="1" smtClean="0">
                <a:solidFill>
                  <a:schemeClr val="bg1"/>
                </a:solidFill>
              </a:rPr>
              <a:t>Wall</a:t>
            </a:r>
            <a:r>
              <a:rPr lang="sk-SK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</a:rPr>
              <a:t>facing</a:t>
            </a:r>
            <a:r>
              <a:rPr lang="sk-SK" sz="1400" b="1" dirty="0" smtClean="0">
                <a:solidFill>
                  <a:schemeClr val="bg1"/>
                </a:solidFill>
              </a:rPr>
              <a:t> </a:t>
            </a:r>
            <a:endParaRPr lang="sk-SK" sz="1200" b="1" dirty="0">
              <a:solidFill>
                <a:schemeClr val="bg1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724128" y="1528336"/>
            <a:ext cx="129614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err="1" smtClean="0">
                <a:solidFill>
                  <a:schemeClr val="bg1"/>
                </a:solidFill>
              </a:rPr>
              <a:t>Ventilation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endParaRPr lang="sk-SK" sz="1200" b="1" dirty="0">
              <a:solidFill>
                <a:schemeClr val="bg1"/>
              </a:solidFill>
            </a:endParaRPr>
          </a:p>
        </p:txBody>
      </p:sp>
      <p:sp>
        <p:nvSpPr>
          <p:cNvPr id="22" name="Nadpis 2"/>
          <p:cNvSpPr txBox="1">
            <a:spLocks/>
          </p:cNvSpPr>
          <p:nvPr/>
        </p:nvSpPr>
        <p:spPr>
          <a:xfrm>
            <a:off x="755576" y="404663"/>
            <a:ext cx="78488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HOW A BULDING SAVINGS AND LOAN CAN BE USED</a:t>
            </a:r>
            <a:endParaRPr lang="sk-SK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11560" y="476672"/>
            <a:ext cx="78488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CREATING AN EDUCATION SYSTEM    PSS, a. s. </a:t>
            </a:r>
            <a:endParaRPr lang="sk-SK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043608" y="4725144"/>
            <a:ext cx="7272808" cy="17281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2" indent="0">
              <a:buNone/>
            </a:pPr>
            <a:r>
              <a:rPr lang="sk-SK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Licensing</a:t>
            </a:r>
            <a:r>
              <a:rPr lang="sk-SK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superintendents</a:t>
            </a:r>
            <a:r>
              <a:rPr lang="sk-SK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sk-SK" b="1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sk-SK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Anyone</a:t>
            </a:r>
            <a:r>
              <a:rPr lang="sk-SK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currently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superintendent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proper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training</a:t>
            </a:r>
            <a:endParaRPr lang="sk-SK" sz="1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Develop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specific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legislation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governing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superintendents</a:t>
            </a:r>
            <a:endParaRPr lang="sk-SK" sz="1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60689" y="1373255"/>
            <a:ext cx="74168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sk-SK" sz="1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Partners</a:t>
            </a:r>
            <a:r>
              <a:rPr lang="sk-SK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k-SK" sz="1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sk-SK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657350" lvl="3" indent="-285750" algn="ctr">
              <a:buFont typeface="Wingdings" panose="05000000000000000000" pitchFamily="2" charset="2"/>
              <a:buChar char="v"/>
            </a:pPr>
            <a:endParaRPr lang="sk-SK" sz="1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657350" lvl="3" indent="-285750" algn="ctr">
              <a:buFont typeface="Wingdings" panose="05000000000000000000" pitchFamily="2" charset="2"/>
              <a:buChar char="v"/>
            </a:pPr>
            <a:r>
              <a:rPr lang="sk-SK" sz="1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Target</a:t>
            </a:r>
            <a:r>
              <a:rPr lang="sk-SK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groups</a:t>
            </a:r>
            <a:r>
              <a:rPr lang="sk-SK" sz="1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superintendents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housing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cooperatives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community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owner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associations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owners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municipalities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sz="1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developers</a:t>
            </a:r>
            <a:endParaRPr lang="sk-SK" sz="1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3" algn="ctr"/>
            <a:endParaRPr lang="sk-SK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657350" lvl="3" indent="-285750" algn="ctr">
              <a:buFont typeface="Wingdings" panose="05000000000000000000" pitchFamily="2" charset="2"/>
              <a:buChar char="v"/>
            </a:pPr>
            <a:r>
              <a:rPr lang="sk-SK" sz="1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Instructors</a:t>
            </a:r>
            <a:r>
              <a:rPr lang="sk-SK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- Slovak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University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Technology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, TSUS, VVUPS,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University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Economics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government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representatives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Ministry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Finance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Ministry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Transport,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Construction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sz="1600" dirty="0" err="1">
                <a:latin typeface="Tahoma" panose="020B0604030504040204" pitchFamily="34" charset="0"/>
                <a:cs typeface="Tahoma" panose="020B0604030504040204" pitchFamily="34" charset="0"/>
              </a:rPr>
              <a:t>Regional</a:t>
            </a:r>
            <a:r>
              <a:rPr lang="sk-SK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sk-SK" sz="1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3" algn="ctr"/>
            <a:endParaRPr lang="sk-SK" sz="1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657350" lvl="3" indent="-285750" algn="ctr">
              <a:buFont typeface="Wingdings" panose="05000000000000000000" pitchFamily="2" charset="2"/>
              <a:buChar char="v"/>
            </a:pPr>
            <a:r>
              <a:rPr lang="sk-SK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Higher</a:t>
            </a:r>
            <a:r>
              <a:rPr lang="sk-SK" sz="1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institutional</a:t>
            </a:r>
            <a:r>
              <a:rPr lang="sk-SK" sz="1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sk-SK" sz="1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sk-SK" sz="1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universities</a:t>
            </a:r>
            <a:r>
              <a:rPr lang="sk-SK" sz="1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sk-SK" sz="1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replaced</a:t>
            </a:r>
            <a:r>
              <a:rPr lang="sk-SK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sk-SK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accredited</a:t>
            </a:r>
            <a:r>
              <a:rPr lang="sk-SK" sz="1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agency</a:t>
            </a:r>
            <a:r>
              <a:rPr lang="sk-SK" sz="1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00" b="1" dirty="0" err="1">
                <a:latin typeface="Tahoma" panose="020B0604030504040204" pitchFamily="34" charset="0"/>
                <a:cs typeface="Tahoma" panose="020B0604030504040204" pitchFamily="34" charset="0"/>
              </a:rPr>
              <a:t>courses</a:t>
            </a:r>
            <a:r>
              <a:rPr lang="sk-SK" sz="1600" b="1" dirty="0">
                <a:latin typeface="Tahoma" panose="020B0604030504040204" pitchFamily="34" charset="0"/>
                <a:cs typeface="Tahoma" panose="020B0604030504040204" pitchFamily="34" charset="0"/>
              </a:rPr>
              <a:t> - 3 in Slovakia</a:t>
            </a:r>
          </a:p>
          <a:p>
            <a:pPr marL="1657350" lvl="3" indent="-285750" algn="ctr">
              <a:buFont typeface="Wingdings" panose="05000000000000000000" pitchFamily="2" charset="2"/>
              <a:buChar char="v"/>
            </a:pPr>
            <a:endParaRPr lang="sk-SK" sz="1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3203848" y="137325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11560" y="476672"/>
            <a:ext cx="78488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CONSEQUENCES OF UNQUALIFIED SUPERINTENDENTS</a:t>
            </a:r>
            <a:endParaRPr lang="sk-SK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755576" y="1988840"/>
            <a:ext cx="6912768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0" lvl="2" indent="-457200">
              <a:buFont typeface="+mj-lt"/>
              <a:buAutoNum type="arabicPeriod"/>
            </a:pP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High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consumption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blocks</a:t>
            </a:r>
            <a:endParaRPr lang="sk-SK" sz="25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97280" lvl="2" indent="-457200">
              <a:buFont typeface="+mj-lt"/>
              <a:buAutoNum type="arabicPeriod"/>
            </a:pP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Preference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cheap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ineffective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solutions</a:t>
            </a:r>
            <a:endParaRPr lang="sk-SK" sz="25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97280" lvl="2" indent="-457200">
              <a:buFont typeface="+mj-lt"/>
              <a:buAutoNum type="arabicPeriod"/>
            </a:pP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High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equipment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failure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rate and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high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maintenance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costs</a:t>
            </a:r>
            <a:endParaRPr lang="sk-SK" sz="25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97280" lvl="2" indent="-457200">
              <a:buFont typeface="+mj-lt"/>
              <a:buAutoNum type="arabicPeriod"/>
            </a:pP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Persistence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faults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due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complexity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owner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decision-making</a:t>
            </a:r>
            <a:endParaRPr lang="sk-SK" sz="25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97280" lvl="2" indent="-457200">
              <a:buFont typeface="+mj-lt"/>
              <a:buAutoNum type="arabicPeriod"/>
            </a:pP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Lack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qualified</a:t>
            </a:r>
            <a:r>
              <a:rPr lang="sk-SK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contractors</a:t>
            </a:r>
            <a:endParaRPr lang="sk-SK" sz="25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C:\Documents and Settings\slob1467.PSSCORP\Local Settings\Temporary Internet Files\Content.IE5\8SCVYTMC\dglxasset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60848"/>
            <a:ext cx="228571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11560" y="476672"/>
            <a:ext cx="78488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REGULATION AND INCENTIVES TO RESTORE AND UPGRADE PROPERTIES</a:t>
            </a:r>
            <a:endParaRPr lang="sk-SK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1115616" y="1988840"/>
            <a:ext cx="6912768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0" lvl="2" indent="-457200">
              <a:buFont typeface="+mj-lt"/>
              <a:buAutoNum type="alphaLcPeriod"/>
            </a:pP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certificates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underlying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transfer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properties</a:t>
            </a:r>
            <a:endParaRPr lang="sk-SK" sz="22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97280" lvl="2" indent="-457200">
              <a:buFont typeface="+mj-lt"/>
              <a:buAutoNum type="alphaLcPeriod"/>
            </a:pP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Regulatory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conditions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loans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involving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EU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ans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SHDF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funds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-minimum 40%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savings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energy</a:t>
            </a:r>
            <a:endParaRPr lang="sk-SK" sz="22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97280" lvl="2" indent="-457200">
              <a:buFont typeface="+mj-lt"/>
              <a:buAutoNum type="alphaLcPeriod"/>
            </a:pP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Motivational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conditions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loans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PSS, a.s. -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complexity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higher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loans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lower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interest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rates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097280" lvl="2" indent="-457200">
              <a:buFont typeface="+mj-lt"/>
              <a:buAutoNum type="alphaLcPeriod"/>
            </a:pP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Repaying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loans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money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saved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using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less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energy</a:t>
            </a:r>
            <a:endParaRPr lang="sk-SK" sz="22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97280" lvl="2" indent="-457200">
              <a:buFont typeface="+mj-lt"/>
              <a:buAutoNum type="alphaLcPeriod"/>
            </a:pP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Real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estate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market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frozen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since</a:t>
            </a:r>
            <a:r>
              <a:rPr lang="sk-SK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2009</a:t>
            </a:r>
            <a:endParaRPr lang="sk-SK" sz="2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11560" y="476672"/>
            <a:ext cx="78488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MOTIVATION</a:t>
            </a:r>
            <a:endParaRPr lang="sk-SK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Šípka doprava 5"/>
          <p:cNvSpPr/>
          <p:nvPr/>
        </p:nvSpPr>
        <p:spPr>
          <a:xfrm>
            <a:off x="611560" y="924963"/>
            <a:ext cx="7056784" cy="158417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sk-SK" dirty="0" err="1"/>
              <a:t>Compete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best</a:t>
            </a:r>
            <a:r>
              <a:rPr lang="sk-SK" dirty="0"/>
              <a:t> </a:t>
            </a:r>
            <a:r>
              <a:rPr lang="sk-SK" dirty="0" err="1"/>
              <a:t>restored</a:t>
            </a:r>
            <a:r>
              <a:rPr lang="sk-SK" dirty="0"/>
              <a:t> </a:t>
            </a:r>
            <a:r>
              <a:rPr lang="sk-SK" dirty="0" err="1"/>
              <a:t>multiple-dwelling</a:t>
            </a:r>
            <a:endParaRPr lang="sk-SK" sz="1400" dirty="0"/>
          </a:p>
          <a:p>
            <a:pPr lvl="2"/>
            <a:r>
              <a:rPr lang="sk-SK" dirty="0" err="1"/>
              <a:t>Awards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exemplary</a:t>
            </a:r>
            <a:r>
              <a:rPr lang="sk-SK" dirty="0"/>
              <a:t> </a:t>
            </a:r>
            <a:r>
              <a:rPr lang="sk-SK" dirty="0" err="1"/>
              <a:t>restorations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houses</a:t>
            </a:r>
            <a:endParaRPr lang="sk-SK" sz="1400" dirty="0"/>
          </a:p>
        </p:txBody>
      </p:sp>
      <p:sp>
        <p:nvSpPr>
          <p:cNvPr id="8" name="Šípka doprava 7"/>
          <p:cNvSpPr/>
          <p:nvPr/>
        </p:nvSpPr>
        <p:spPr>
          <a:xfrm>
            <a:off x="1835696" y="2060848"/>
            <a:ext cx="7056784" cy="244827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sk-SK" dirty="0" err="1"/>
              <a:t>Television</a:t>
            </a:r>
            <a:r>
              <a:rPr lang="sk-SK" dirty="0"/>
              <a:t> </a:t>
            </a:r>
            <a:r>
              <a:rPr lang="sk-SK" dirty="0" err="1" smtClean="0"/>
              <a:t>shows</a:t>
            </a:r>
            <a:r>
              <a:rPr lang="sk-SK" dirty="0" smtClean="0"/>
              <a:t> -  Energetika </a:t>
            </a:r>
            <a:r>
              <a:rPr lang="sk-SK" dirty="0"/>
              <a:t>Slovenska (</a:t>
            </a:r>
            <a:r>
              <a:rPr lang="sk-SK" dirty="0" err="1"/>
              <a:t>Energy</a:t>
            </a:r>
            <a:r>
              <a:rPr lang="sk-SK" dirty="0"/>
              <a:t> Slovakia</a:t>
            </a:r>
            <a:r>
              <a:rPr lang="sk-SK" dirty="0" smtClean="0"/>
              <a:t>), Bezpečné </a:t>
            </a:r>
            <a:r>
              <a:rPr lang="sk-SK" dirty="0"/>
              <a:t>bývanie (</a:t>
            </a:r>
            <a:r>
              <a:rPr lang="sk-SK" dirty="0" err="1"/>
              <a:t>Affordable</a:t>
            </a:r>
            <a:r>
              <a:rPr lang="sk-SK" dirty="0"/>
              <a:t> </a:t>
            </a:r>
            <a:r>
              <a:rPr lang="sk-SK" dirty="0" err="1"/>
              <a:t>Living</a:t>
            </a:r>
            <a:r>
              <a:rPr lang="sk-SK" dirty="0" smtClean="0"/>
              <a:t>), </a:t>
            </a:r>
            <a:r>
              <a:rPr lang="sk-SK" dirty="0" err="1" smtClean="0"/>
              <a:t>Prrerábame</a:t>
            </a:r>
            <a:r>
              <a:rPr lang="sk-SK" dirty="0" smtClean="0"/>
              <a:t>, </a:t>
            </a:r>
            <a:r>
              <a:rPr lang="sk-SK" dirty="0"/>
              <a:t>sporíme, staviame (</a:t>
            </a:r>
            <a:r>
              <a:rPr lang="sk-SK" dirty="0" err="1"/>
              <a:t>Design</a:t>
            </a:r>
            <a:r>
              <a:rPr lang="sk-SK" dirty="0"/>
              <a:t>, </a:t>
            </a:r>
            <a:r>
              <a:rPr lang="sk-SK" dirty="0" err="1"/>
              <a:t>Save</a:t>
            </a:r>
            <a:r>
              <a:rPr lang="sk-SK" dirty="0"/>
              <a:t>, </a:t>
            </a:r>
            <a:r>
              <a:rPr lang="sk-SK" dirty="0" err="1"/>
              <a:t>Build</a:t>
            </a:r>
            <a:r>
              <a:rPr lang="sk-SK" dirty="0" smtClean="0"/>
              <a:t>), Obnovme </a:t>
            </a:r>
            <a:r>
              <a:rPr lang="sk-SK" dirty="0"/>
              <a:t>si domov (</a:t>
            </a:r>
            <a:r>
              <a:rPr lang="sk-SK" dirty="0" err="1"/>
              <a:t>Restore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Home</a:t>
            </a:r>
            <a:r>
              <a:rPr lang="sk-SK" dirty="0"/>
              <a:t>)</a:t>
            </a:r>
            <a:endParaRPr lang="sk-SK" sz="1400" dirty="0"/>
          </a:p>
        </p:txBody>
      </p:sp>
      <p:sp>
        <p:nvSpPr>
          <p:cNvPr id="9" name="Šípka doprava 8"/>
          <p:cNvSpPr/>
          <p:nvPr/>
        </p:nvSpPr>
        <p:spPr>
          <a:xfrm>
            <a:off x="611560" y="4005064"/>
            <a:ext cx="7056784" cy="151216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sk-SK" dirty="0" err="1"/>
              <a:t>Discounts</a:t>
            </a:r>
            <a:r>
              <a:rPr lang="sk-SK" dirty="0"/>
              <a:t> on </a:t>
            </a:r>
            <a:r>
              <a:rPr lang="sk-SK" dirty="0" err="1"/>
              <a:t>materials</a:t>
            </a:r>
            <a:r>
              <a:rPr lang="sk-SK" dirty="0"/>
              <a:t> and </a:t>
            </a:r>
            <a:r>
              <a:rPr lang="sk-SK" dirty="0" err="1"/>
              <a:t>labor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around</a:t>
            </a:r>
            <a:r>
              <a:rPr lang="sk-SK" dirty="0"/>
              <a:t> 700 PSS, a.s. </a:t>
            </a:r>
            <a:r>
              <a:rPr lang="sk-SK" dirty="0" err="1" smtClean="0"/>
              <a:t>partners</a:t>
            </a:r>
            <a:endParaRPr lang="sk-SK" sz="1400" dirty="0"/>
          </a:p>
        </p:txBody>
      </p:sp>
      <p:sp>
        <p:nvSpPr>
          <p:cNvPr id="10" name="Šípka doprava 9"/>
          <p:cNvSpPr/>
          <p:nvPr/>
        </p:nvSpPr>
        <p:spPr>
          <a:xfrm>
            <a:off x="1475656" y="5229200"/>
            <a:ext cx="7056784" cy="151216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sk-SK" dirty="0" err="1"/>
              <a:t>Free</a:t>
            </a:r>
            <a:r>
              <a:rPr lang="sk-SK" dirty="0"/>
              <a:t> </a:t>
            </a:r>
            <a:r>
              <a:rPr lang="sk-SK" dirty="0" err="1"/>
              <a:t>home</a:t>
            </a:r>
            <a:r>
              <a:rPr lang="sk-SK" dirty="0"/>
              <a:t> </a:t>
            </a:r>
            <a:r>
              <a:rPr lang="sk-SK" dirty="0" err="1"/>
              <a:t>assessments</a:t>
            </a:r>
            <a:r>
              <a:rPr lang="sk-SK" dirty="0"/>
              <a:t> - </a:t>
            </a:r>
            <a:r>
              <a:rPr lang="sk-SK" dirty="0" err="1"/>
              <a:t>only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saving</a:t>
            </a:r>
            <a:r>
              <a:rPr lang="sk-SK" dirty="0"/>
              <a:t> </a:t>
            </a:r>
            <a:r>
              <a:rPr lang="sk-SK" dirty="0" err="1"/>
              <a:t>energy</a:t>
            </a:r>
            <a:endParaRPr lang="sk-SK" dirty="0"/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>
          <a:xfrm>
            <a:off x="3779912" y="6309320"/>
            <a:ext cx="18288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11560" y="476672"/>
            <a:ext cx="78488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TO FOCUS ON...</a:t>
            </a:r>
            <a:endParaRPr lang="sk-SK" sz="1400" dirty="0"/>
          </a:p>
          <a:p>
            <a:pPr algn="l">
              <a:defRPr/>
            </a:pPr>
            <a:endParaRPr lang="sk-SK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827584" y="1700808"/>
            <a:ext cx="504056" cy="43204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sk-SK" sz="17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619672" y="1700808"/>
            <a:ext cx="6768752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Houses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renovated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every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years</a:t>
            </a:r>
            <a:endParaRPr lang="sk-SK" sz="17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827584" y="2420888"/>
            <a:ext cx="504056" cy="43204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b="1" dirty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k-SK" sz="17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k-SK" sz="17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619672" y="2420888"/>
            <a:ext cx="6768752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Regular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restoration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maintenance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every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5-10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years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significantly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cheaper</a:t>
            </a:r>
            <a:endParaRPr lang="sk-SK" sz="17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827584" y="4005063"/>
            <a:ext cx="504056" cy="43204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b="1" dirty="0"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sk-SK" sz="17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k-SK" sz="17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619672" y="4005063"/>
            <a:ext cx="6768752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Property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never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loses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either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technical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parameters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worth</a:t>
            </a:r>
            <a:endParaRPr lang="sk-SK" sz="17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827584" y="3212976"/>
            <a:ext cx="504056" cy="43204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b="1" dirty="0"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sk-SK" sz="17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k-SK" sz="17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1619672" y="3212976"/>
            <a:ext cx="6768752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Savings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immediately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seen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each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step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house’s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operating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efficiency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continues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growing</a:t>
            </a:r>
            <a:endParaRPr lang="sk-SK" sz="17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827584" y="4725143"/>
            <a:ext cx="504056" cy="46805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b="1" dirty="0"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sk-SK" sz="17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k-SK" sz="17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1619672" y="4725144"/>
            <a:ext cx="6768752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permanent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pressure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owners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public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institutions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due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improvements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maintenance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public</a:t>
            </a:r>
            <a:r>
              <a:rPr lang="sk-SK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spaces</a:t>
            </a:r>
            <a:endParaRPr lang="sk-SK" sz="17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971600" y="1196752"/>
            <a:ext cx="7344816" cy="4896544"/>
          </a:xfr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20000"/>
          </a:bodyPr>
          <a:lstStyle/>
          <a:p>
            <a:pPr lvl="1"/>
            <a:endParaRPr lang="sk-SK" sz="18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sk-SK" sz="18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Between</a:t>
            </a:r>
            <a:r>
              <a:rPr lang="sk-SK" sz="1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1948 and 1990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owning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property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Slovakia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almost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impossible</a:t>
            </a:r>
            <a:endParaRPr lang="sk-SK" sz="18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65760" lvl="1" indent="0">
              <a:buNone/>
            </a:pPr>
            <a:endParaRPr lang="sk-SK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land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real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estate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government-owned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rented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anyone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building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k-SK" sz="18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house</a:t>
            </a:r>
            <a:endParaRPr lang="sk-SK" sz="18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65760" lvl="1" indent="0">
              <a:buNone/>
            </a:pPr>
            <a:endParaRPr lang="sk-SK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Large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residential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units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constructed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45,000 per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year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1500" i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Regulated</a:t>
            </a:r>
            <a:r>
              <a:rPr lang="sk-SK" sz="1500" i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500" i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materials</a:t>
            </a:r>
            <a:endParaRPr lang="sk-SK" sz="1500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1500" i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Factory-produced</a:t>
            </a:r>
            <a:r>
              <a:rPr lang="sk-SK" sz="1500" i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poor </a:t>
            </a:r>
            <a:r>
              <a:rPr lang="sk-SK" sz="1500" i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sk-SK" sz="1500" i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500" i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construction</a:t>
            </a:r>
            <a:endParaRPr lang="sk-SK" sz="1500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1500" i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Virtually</a:t>
            </a:r>
            <a:r>
              <a:rPr lang="sk-SK" sz="1500" i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sk-SK" sz="1500" i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maintenance</a:t>
            </a:r>
            <a:r>
              <a:rPr lang="sk-SK" sz="1500" i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never </a:t>
            </a:r>
            <a:r>
              <a:rPr lang="sk-SK" sz="1500" i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renovated</a:t>
            </a:r>
            <a:endParaRPr lang="sk-SK" sz="1500" i="1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40080" lvl="2" indent="0">
              <a:buNone/>
            </a:pPr>
            <a:endParaRPr lang="sk-SK" sz="1500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1990 -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private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property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returned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population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hungry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real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estate</a:t>
            </a:r>
            <a:endParaRPr lang="sk-SK" sz="18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65760" lvl="1" indent="0">
              <a:buNone/>
            </a:pPr>
            <a:endParaRPr lang="sk-SK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1993 -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Act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182/1993 on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Apartment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Ownership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- 97%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residential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housing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privatized</a:t>
            </a:r>
            <a:r>
              <a:rPr lang="sk-SK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by 2005.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836248" y="404664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3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HISTORY</a:t>
            </a:r>
            <a:endParaRPr lang="sk-SK" sz="3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11560" y="476672"/>
            <a:ext cx="78488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QUALIFIED PROPERTY MAINTENANCE</a:t>
            </a:r>
            <a:endParaRPr lang="sk-SK" sz="1400" dirty="0"/>
          </a:p>
          <a:p>
            <a:pPr algn="l">
              <a:defRPr/>
            </a:pPr>
            <a:endParaRPr lang="sk-SK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594194" y="1700808"/>
            <a:ext cx="8082262" cy="38884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0130" lvl="2" indent="-400050" algn="ctr">
              <a:buFont typeface="+mj-lt"/>
              <a:buAutoNum type="romanUcPeriod"/>
            </a:pP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Requires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qualified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service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staff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superintendents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contractors</a:t>
            </a:r>
            <a:endParaRPr lang="sk-SK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40130" lvl="2" indent="-400050" algn="ctr">
              <a:buFont typeface="+mj-lt"/>
              <a:buAutoNum type="romanUcPeriod"/>
            </a:pPr>
            <a:endParaRPr lang="sk-SK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40130" lvl="2" indent="-400050" algn="ctr">
              <a:buFont typeface="+mj-lt"/>
              <a:buAutoNum type="romanUcPeriod"/>
            </a:pP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Requires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motivated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owners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skills</a:t>
            </a:r>
            <a:endParaRPr lang="sk-SK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40130" lvl="2" indent="-400050" algn="ctr">
              <a:buFont typeface="+mj-lt"/>
              <a:buAutoNum type="romanUcPeriod"/>
            </a:pPr>
            <a:endParaRPr lang="sk-SK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40130" lvl="2" indent="-400050" algn="ctr">
              <a:buFont typeface="+mj-lt"/>
              <a:buAutoNum type="romanUcPeriod"/>
            </a:pP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Requires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high-quality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property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maintenance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legislation</a:t>
            </a:r>
            <a:endParaRPr lang="sk-SK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40130" lvl="2" indent="-400050" algn="ctr">
              <a:buFont typeface="+mj-lt"/>
              <a:buAutoNum type="romanUcPeriod"/>
            </a:pPr>
            <a:endParaRPr lang="sk-SK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40130" lvl="2" indent="-400050" algn="ctr">
              <a:buFont typeface="+mj-lt"/>
              <a:buAutoNum type="romanUcPeriod"/>
            </a:pP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Requires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institutional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superintendents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owners</a:t>
            </a:r>
            <a:endParaRPr lang="sk-SK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40130" lvl="2" indent="-400050" algn="ctr">
              <a:buFont typeface="+mj-lt"/>
              <a:buAutoNum type="romanUcPeriod"/>
            </a:pPr>
            <a:endParaRPr lang="sk-SK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40130" lvl="2" indent="-400050" algn="ctr">
              <a:buFont typeface="+mj-lt"/>
              <a:buAutoNum type="romanUcPeriod"/>
            </a:pP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Requires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transparent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access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property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maintenance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technical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equipment</a:t>
            </a:r>
            <a:endParaRPr lang="sk-SK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03860" y="2852936"/>
            <a:ext cx="2952328" cy="14401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Ing. Miloš </a:t>
            </a:r>
            <a:r>
              <a:rPr lang="sk-SK" sz="1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Blanárik</a:t>
            </a:r>
            <a:endParaRPr lang="sk-SK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sk-SK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Prvá stavebná sporiteľňa, a. s. </a:t>
            </a:r>
          </a:p>
          <a:p>
            <a:pPr algn="ctr">
              <a:defRPr/>
            </a:pPr>
            <a:r>
              <a:rPr lang="sk-SK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Bajkalská 30</a:t>
            </a:r>
          </a:p>
          <a:p>
            <a:pPr algn="ctr">
              <a:defRPr/>
            </a:pPr>
            <a:r>
              <a:rPr lang="sk-SK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829 48 Bratislava</a:t>
            </a:r>
          </a:p>
          <a:p>
            <a:pPr algn="ctr">
              <a:defRPr/>
            </a:pPr>
            <a:r>
              <a:rPr lang="sk-SK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sk-SK" sz="1400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mblanarik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de-DE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pss.sk</a:t>
            </a:r>
            <a:endParaRPr lang="sk-SK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sk-SK" sz="14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535391" cy="1793167"/>
          </a:xfrm>
        </p:spPr>
        <p:txBody>
          <a:bodyPr/>
          <a:lstStyle/>
          <a:p>
            <a:pPr algn="ctr">
              <a:defRPr/>
            </a:pPr>
            <a:r>
              <a:rPr lang="sk-SK" sz="45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THANK YOU </a:t>
            </a:r>
            <a:br>
              <a:rPr lang="sk-SK" sz="45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45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 YOUR ATTENTION</a:t>
            </a:r>
            <a:endParaRPr lang="sk-SK" sz="45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9" descr="U:\D\p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748" y="4653136"/>
            <a:ext cx="1800225" cy="140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76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836248" y="404664"/>
            <a:ext cx="7624184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3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CONSEQUENCES OF PRIVATIZATION</a:t>
            </a:r>
            <a:endParaRPr lang="sk-SK" sz="3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sz="quarter" idx="13"/>
          </p:nvPr>
        </p:nvSpPr>
        <p:spPr>
          <a:xfrm>
            <a:off x="971600" y="1556792"/>
            <a:ext cx="7344816" cy="4536504"/>
          </a:xfrm>
        </p:spPr>
        <p:txBody>
          <a:bodyPr>
            <a:normAutofit/>
          </a:bodyPr>
          <a:lstStyle/>
          <a:p>
            <a:pPr lvl="2"/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Property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prices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rose 100-fold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between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1992 and 1993 -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became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unaffordable</a:t>
            </a:r>
            <a:endParaRPr lang="sk-SK" sz="2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workable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mechanism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financing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purchase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home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building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societies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were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established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just in 1992 and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first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loan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taken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1994</a:t>
            </a:r>
          </a:p>
          <a:p>
            <a:pPr lvl="2"/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Purchases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were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primarily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financed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savings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previous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era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until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1996</a:t>
            </a:r>
          </a:p>
          <a:p>
            <a:pPr lvl="2"/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End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qualified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institutional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investors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rise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developer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market</a:t>
            </a:r>
            <a:endParaRPr lang="sk-SK" sz="2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Lack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labor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mobility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due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housing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shortages</a:t>
            </a:r>
            <a:endParaRPr lang="sk-SK" sz="2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endParaRPr lang="sk-SK" dirty="0"/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lob1467.PSSCORP\Desktop\liptovsk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29133"/>
            <a:ext cx="2736304" cy="1816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lob1467.PSSCORP\Desktop\2.mies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40" y="3284984"/>
            <a:ext cx="2016224" cy="2688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755576" y="404663"/>
            <a:ext cx="7624184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3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EXISTING HOUSING – FACTS AND DEVELOPMENT</a:t>
            </a:r>
            <a:endParaRPr lang="sk-SK" sz="3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sz="quarter" idx="13"/>
          </p:nvPr>
        </p:nvSpPr>
        <p:spPr>
          <a:xfrm>
            <a:off x="611560" y="1700808"/>
            <a:ext cx="6408712" cy="3960440"/>
          </a:xfrm>
        </p:spPr>
        <p:txBody>
          <a:bodyPr>
            <a:normAutofit/>
          </a:bodyPr>
          <a:lstStyle/>
          <a:p>
            <a:pPr lvl="0"/>
            <a:r>
              <a:rPr lang="sk-SK" sz="2400" dirty="0" err="1">
                <a:solidFill>
                  <a:schemeClr val="tx1"/>
                </a:solidFill>
              </a:rPr>
              <a:t>Residential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housing</a:t>
            </a:r>
            <a:r>
              <a:rPr lang="sk-SK" sz="2400" dirty="0">
                <a:solidFill>
                  <a:schemeClr val="tx1"/>
                </a:solidFill>
              </a:rPr>
              <a:t> in Slovakia </a:t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2400" dirty="0" err="1">
                <a:solidFill>
                  <a:schemeClr val="tx1"/>
                </a:solidFill>
              </a:rPr>
              <a:t>comprises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almost</a:t>
            </a:r>
            <a:r>
              <a:rPr lang="sk-SK" sz="2400" dirty="0">
                <a:solidFill>
                  <a:schemeClr val="tx1"/>
                </a:solidFill>
              </a:rPr>
              <a:t> 900,000 </a:t>
            </a:r>
            <a:r>
              <a:rPr lang="sk-SK" sz="2400" dirty="0" err="1">
                <a:solidFill>
                  <a:schemeClr val="tx1"/>
                </a:solidFill>
              </a:rPr>
              <a:t>dwellings</a:t>
            </a:r>
            <a:r>
              <a:rPr lang="sk-SK" sz="2400" dirty="0">
                <a:solidFill>
                  <a:schemeClr val="tx1"/>
                </a:solidFill>
              </a:rPr>
              <a:t>. </a:t>
            </a:r>
            <a:endParaRPr lang="sk-SK" sz="1800" dirty="0">
              <a:solidFill>
                <a:schemeClr val="tx1"/>
              </a:solidFill>
            </a:endParaRPr>
          </a:p>
          <a:p>
            <a:pPr lvl="0"/>
            <a:r>
              <a:rPr lang="sk-SK" sz="2400" dirty="0">
                <a:solidFill>
                  <a:schemeClr val="tx1"/>
                </a:solidFill>
              </a:rPr>
              <a:t>3/4 </a:t>
            </a:r>
            <a:r>
              <a:rPr lang="sk-SK" sz="2400" dirty="0" err="1">
                <a:solidFill>
                  <a:schemeClr val="tx1"/>
                </a:solidFill>
              </a:rPr>
              <a:t>of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them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were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constructed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with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panel-house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technology</a:t>
            </a:r>
            <a:r>
              <a:rPr lang="sk-SK" sz="2400" dirty="0">
                <a:solidFill>
                  <a:schemeClr val="tx1"/>
                </a:solidFill>
              </a:rPr>
              <a:t> and </a:t>
            </a:r>
            <a:r>
              <a:rPr lang="sk-SK" sz="2400" dirty="0" err="1">
                <a:solidFill>
                  <a:schemeClr val="tx1"/>
                </a:solidFill>
              </a:rPr>
              <a:t>mass-produced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using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standardized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solutions</a:t>
            </a:r>
            <a:r>
              <a:rPr lang="sk-SK" sz="2400" dirty="0">
                <a:solidFill>
                  <a:schemeClr val="tx1"/>
                </a:solidFill>
              </a:rPr>
              <a:t> - </a:t>
            </a:r>
            <a:r>
              <a:rPr lang="sk-SK" sz="2400" dirty="0" err="1">
                <a:solidFill>
                  <a:schemeClr val="tx1"/>
                </a:solidFill>
              </a:rPr>
              <a:t>this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ended</a:t>
            </a:r>
            <a:r>
              <a:rPr lang="sk-SK" sz="2400" dirty="0">
                <a:solidFill>
                  <a:schemeClr val="tx1"/>
                </a:solidFill>
              </a:rPr>
              <a:t> in 1993.</a:t>
            </a:r>
            <a:endParaRPr lang="sk-SK" sz="1800" dirty="0">
              <a:solidFill>
                <a:schemeClr val="tx1"/>
              </a:solidFill>
            </a:endParaRPr>
          </a:p>
          <a:p>
            <a:pPr lvl="0"/>
            <a:r>
              <a:rPr lang="sk-SK" sz="2400" dirty="0" err="1">
                <a:solidFill>
                  <a:schemeClr val="tx1"/>
                </a:solidFill>
              </a:rPr>
              <a:t>Up</a:t>
            </a:r>
            <a:r>
              <a:rPr lang="sk-SK" sz="2400" dirty="0">
                <a:solidFill>
                  <a:schemeClr val="tx1"/>
                </a:solidFill>
              </a:rPr>
              <a:t> to 80% </a:t>
            </a:r>
            <a:r>
              <a:rPr lang="sk-SK" sz="2400" dirty="0" err="1">
                <a:solidFill>
                  <a:schemeClr val="tx1"/>
                </a:solidFill>
              </a:rPr>
              <a:t>of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them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were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built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before</a:t>
            </a:r>
            <a:r>
              <a:rPr lang="sk-SK" sz="2400" dirty="0">
                <a:solidFill>
                  <a:schemeClr val="tx1"/>
                </a:solidFill>
              </a:rPr>
              <a:t> 1993 and most </a:t>
            </a:r>
            <a:r>
              <a:rPr lang="sk-SK" sz="2400" dirty="0" err="1">
                <a:solidFill>
                  <a:schemeClr val="tx1"/>
                </a:solidFill>
              </a:rPr>
              <a:t>of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them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currently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require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renovation</a:t>
            </a:r>
            <a:r>
              <a:rPr lang="sk-SK" sz="2400" dirty="0">
                <a:solidFill>
                  <a:schemeClr val="tx1"/>
                </a:solidFill>
              </a:rPr>
              <a:t>. </a:t>
            </a:r>
            <a:endParaRPr lang="sk-SK" sz="1800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755576" y="404663"/>
            <a:ext cx="7624184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CONSEQUENCES OF PRIVATIZATION – INFORMATION VACUUM FOR NEW OWNES ABOUT ITS PROPERTY</a:t>
            </a:r>
            <a:endParaRPr lang="sk-SK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07504" y="2204864"/>
            <a:ext cx="7632848" cy="39604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Housing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transferred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national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local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sk-SK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governments</a:t>
            </a:r>
            <a:endParaRPr lang="sk-SK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Residential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units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sold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local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population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a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symbolic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price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€1,000 -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3%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lang="sk-SK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remained</a:t>
            </a:r>
            <a:r>
              <a:rPr lang="sk-SK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municipally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owned</a:t>
            </a:r>
            <a:endParaRPr lang="sk-SK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Neglected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residential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blocks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units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require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immediate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emergency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solutions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roofs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boilers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elevators</a:t>
            </a:r>
            <a:endParaRPr lang="sk-SK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existed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before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2000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financing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major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investments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major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multiple-dwellings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individual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units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single-family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houses</a:t>
            </a:r>
            <a:endParaRPr lang="sk-SK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 2000,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legislation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allowed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building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societies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finance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renovations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subsequently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taken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over by SHDF (State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Housing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Fund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and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commercial</a:t>
            </a:r>
            <a:r>
              <a:rPr lang="sk-SK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banks</a:t>
            </a:r>
            <a:endParaRPr lang="sk-SK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sk-SK" dirty="0"/>
          </a:p>
        </p:txBody>
      </p:sp>
      <p:pic>
        <p:nvPicPr>
          <p:cNvPr id="3074" name="Picture 2" descr="C:\Documents and Settings\slob1467.PSSCORP\Local Settings\Temporary Internet Files\Content.IE5\60HR5A44\MP9004424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808312" cy="1866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755576" y="404663"/>
            <a:ext cx="7624184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3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OWNER EXPECTATIONS...</a:t>
            </a:r>
            <a:endParaRPr lang="sk-SK" sz="3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827584" y="1196752"/>
            <a:ext cx="7632848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sk-SK" sz="20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Dwelling</a:t>
            </a:r>
            <a:r>
              <a:rPr lang="sk-SK" sz="20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houses</a:t>
            </a:r>
            <a:r>
              <a:rPr lang="sk-SK" sz="20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renovations</a:t>
            </a:r>
            <a:r>
              <a:rPr lang="sk-SK" sz="20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funded</a:t>
            </a:r>
            <a:r>
              <a:rPr lang="sk-SK" sz="20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government</a:t>
            </a:r>
            <a:r>
              <a:rPr lang="sk-SK" sz="20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sk-SK" sz="20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sk-SK" sz="20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real</a:t>
            </a:r>
            <a:endParaRPr lang="sk-SK" sz="2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Assistance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sk-SK" sz="20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obtained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renovations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a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limited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degree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breakdowns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and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small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amount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year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delayed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renovation</a:t>
            </a:r>
            <a:endParaRPr lang="sk-SK" sz="2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People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get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resigned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let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someone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else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take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care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it</a:t>
            </a:r>
            <a:endParaRPr lang="sk-SK" sz="2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467544" y="4509120"/>
            <a:ext cx="79928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sk-SK" sz="25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PSS</a:t>
            </a:r>
            <a:r>
              <a:rPr lang="sk-SK" sz="2500" b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sz="25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a.s., </a:t>
            </a:r>
            <a:r>
              <a:rPr lang="sk-SK" sz="2500" b="1" dirty="0">
                <a:latin typeface="Tahoma" panose="020B0604030504040204" pitchFamily="34" charset="0"/>
                <a:cs typeface="Tahoma" panose="020B0604030504040204" pitchFamily="34" charset="0"/>
              </a:rPr>
              <a:t>has </a:t>
            </a:r>
            <a:r>
              <a:rPr lang="sk-SK" sz="2500" b="1" dirty="0" err="1">
                <a:latin typeface="Tahoma" panose="020B0604030504040204" pitchFamily="34" charset="0"/>
                <a:cs typeface="Tahoma" panose="020B0604030504040204" pitchFamily="34" charset="0"/>
              </a:rPr>
              <a:t>developed</a:t>
            </a:r>
            <a:r>
              <a:rPr lang="sk-SK" sz="2500" b="1" dirty="0"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k-SK" sz="2500" b="1" dirty="0" err="1">
                <a:latin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sk-SK" sz="25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b="1" dirty="0" err="1"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25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b="1" dirty="0" err="1">
                <a:latin typeface="Tahoma" panose="020B0604030504040204" pitchFamily="34" charset="0"/>
                <a:cs typeface="Tahoma" panose="020B0604030504040204" pitchFamily="34" charset="0"/>
              </a:rPr>
              <a:t>financing</a:t>
            </a:r>
            <a:r>
              <a:rPr lang="sk-SK" sz="25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b="1" dirty="0" err="1">
                <a:latin typeface="Tahoma" panose="020B0604030504040204" pitchFamily="34" charset="0"/>
                <a:cs typeface="Tahoma" panose="020B0604030504040204" pitchFamily="34" charset="0"/>
              </a:rPr>
              <a:t>renovations</a:t>
            </a:r>
            <a:r>
              <a:rPr lang="sk-SK" sz="25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b="1" dirty="0" err="1">
                <a:latin typeface="Tahoma" panose="020B0604030504040204" pitchFamily="34" charset="0"/>
                <a:cs typeface="Tahoma" panose="020B0604030504040204" pitchFamily="34" charset="0"/>
              </a:rPr>
              <a:t>including</a:t>
            </a:r>
            <a:r>
              <a:rPr lang="sk-SK" sz="25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b="1" dirty="0" err="1">
                <a:latin typeface="Tahoma" panose="020B0604030504040204" pitchFamily="34" charset="0"/>
                <a:cs typeface="Tahoma" panose="020B0604030504040204" pitchFamily="34" charset="0"/>
              </a:rPr>
              <a:t>securing</a:t>
            </a:r>
            <a:r>
              <a:rPr lang="sk-SK" sz="25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b="1" dirty="0" err="1"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sk-SK" sz="25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5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loan</a:t>
            </a:r>
            <a:r>
              <a:rPr lang="sk-SK" sz="2500" b="1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Nadpis 2"/>
          <p:cNvSpPr txBox="1">
            <a:spLocks/>
          </p:cNvSpPr>
          <p:nvPr/>
        </p:nvSpPr>
        <p:spPr>
          <a:xfrm>
            <a:off x="755576" y="3717032"/>
            <a:ext cx="7624184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3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...AND FACT</a:t>
            </a:r>
            <a:endParaRPr lang="sk-SK" sz="3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slob1467.PSSCORP\Local Settings\Temporary Internet Files\Content.IE5\D819PN2C\MP9004025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2215108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2"/>
          <p:cNvSpPr txBox="1">
            <a:spLocks/>
          </p:cNvSpPr>
          <p:nvPr/>
        </p:nvSpPr>
        <p:spPr>
          <a:xfrm>
            <a:off x="755576" y="404663"/>
            <a:ext cx="7624184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CURRENTLY – MAIN ECONOMIC INSTRUMENTS FOR FINANCING MUTTIPLE-UNIT RENOVATIONS</a:t>
            </a:r>
            <a:endParaRPr lang="sk-SK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611560" y="2132856"/>
            <a:ext cx="6264696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lvl="0" indent="-514350">
              <a:buFont typeface="+mj-lt"/>
              <a:buAutoNum type="romanUcPeriod"/>
            </a:pPr>
            <a:r>
              <a:rPr lang="sk-SK" sz="19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ASSISTANCE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eliminate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breakdowns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19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(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a maximum 50%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eligible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costs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sk-SK" sz="19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and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solar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collectors</a:t>
            </a:r>
            <a:endParaRPr lang="sk-SK" sz="19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60070" lvl="0" indent="-514350">
              <a:buFont typeface="+mj-lt"/>
              <a:buAutoNum type="romanUcPeriod"/>
            </a:pPr>
            <a:r>
              <a:rPr lang="sk-SK" sz="19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GOVERNMENT LOANS 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SHDF</a:t>
            </a:r>
          </a:p>
          <a:p>
            <a:pPr marL="560070" lvl="0" indent="-514350">
              <a:buFont typeface="+mj-lt"/>
              <a:buAutoNum type="romanUcPeriod"/>
            </a:pPr>
            <a:r>
              <a:rPr lang="sk-SK" sz="19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BUILDING SOCIETY LOANS 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government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bonuses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owner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associations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60070" lvl="0" indent="-514350">
              <a:buFont typeface="+mj-lt"/>
              <a:buAutoNum type="romanUcPeriod"/>
            </a:pPr>
            <a:r>
              <a:rPr lang="sk-SK" sz="19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COMMERCIAL BANK LOANS </a:t>
            </a:r>
          </a:p>
          <a:p>
            <a:pPr marL="560070" lvl="0" indent="-514350">
              <a:buFont typeface="+mj-lt"/>
              <a:buAutoNum type="romanUcPeriod"/>
            </a:pPr>
            <a:r>
              <a:rPr lang="sk-SK" sz="19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GOVERNMENT BANK GUARANTEES  </a:t>
            </a:r>
          </a:p>
          <a:p>
            <a:pPr marL="560070" lvl="0" indent="-514350">
              <a:buFont typeface="+mj-lt"/>
              <a:buAutoNum type="romanUcPeriod"/>
            </a:pPr>
            <a:r>
              <a:rPr lang="sk-SK" sz="19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OWN RESOURCES 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savings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residential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block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9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repairs</a:t>
            </a:r>
            <a:r>
              <a:rPr lang="sk-SK" sz="19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...)     </a:t>
            </a:r>
          </a:p>
          <a:p>
            <a:pPr marL="45720" indent="0">
              <a:buNone/>
            </a:pPr>
            <a:endParaRPr lang="sk-SK" dirty="0"/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755576" y="404663"/>
            <a:ext cx="7624184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PRVÁ STAVEBNÁ SPORITEĽŇA, A. S. </a:t>
            </a:r>
            <a:endParaRPr lang="sk-SK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C:\Documents and Settings\slob1467.PSSCORP\Desktop\PS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5239"/>
            <a:ext cx="3920878" cy="1580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611560" y="1301246"/>
            <a:ext cx="6264696" cy="2343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k-SK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...</a:t>
            </a:r>
            <a:r>
              <a:rPr lang="sk-SK" sz="18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sk-SK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bank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specializes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housing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 </a:t>
            </a:r>
          </a:p>
          <a:p>
            <a:r>
              <a:rPr lang="sk-SK" sz="18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sk-SK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has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operated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Slovakia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since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1992.</a:t>
            </a:r>
          </a:p>
          <a:p>
            <a:pPr marL="45720" indent="0">
              <a:buNone/>
            </a:pPr>
            <a:endParaRPr lang="sk-SK" sz="1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r>
              <a:rPr lang="sk-SK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PSS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a</a:t>
            </a:r>
            <a:r>
              <a:rPr lang="sk-SK" sz="1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s.,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offers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preferred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savings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government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bonuses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affordable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housing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loans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individuals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since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2000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legal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entities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k-SK" sz="18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too</a:t>
            </a:r>
            <a:r>
              <a:rPr lang="sk-SK" sz="1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" indent="0">
              <a:buNone/>
            </a:pPr>
            <a:endParaRPr lang="sk-SK" sz="1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652120" y="4293096"/>
            <a:ext cx="3096344" cy="20313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sk-SK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BUILDING 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SAVINGS: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Closed</a:t>
            </a:r>
            <a:r>
              <a:rPr lang="sk-SK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system</a:t>
            </a:r>
            <a:endParaRPr lang="sk-SK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Independent</a:t>
            </a:r>
            <a:r>
              <a:rPr lang="sk-SK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crisis-related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changes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financial</a:t>
            </a:r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market</a:t>
            </a:r>
            <a:endParaRPr lang="sk-SK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k-SK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Stable</a:t>
            </a:r>
            <a:r>
              <a:rPr lang="sk-SK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conditions</a:t>
            </a:r>
            <a:endParaRPr lang="sk-SK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Šípka doprava 8"/>
          <p:cNvSpPr/>
          <p:nvPr/>
        </p:nvSpPr>
        <p:spPr>
          <a:xfrm rot="837585">
            <a:off x="4573245" y="4742423"/>
            <a:ext cx="1008112" cy="45140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755576" y="404663"/>
            <a:ext cx="78488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BULDING SAVINGS FOR LEGAL ENTITIES</a:t>
            </a:r>
            <a:endParaRPr lang="sk-SK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1619672" y="1301246"/>
            <a:ext cx="6264696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Designed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primarily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owners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residential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block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suites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offices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manage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/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Residential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non-residential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owner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associations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lvl="0"/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Housing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cooperatives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/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superintendents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managing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multiple-unit</a:t>
            </a:r>
            <a:r>
              <a:rPr lang="sk-SK" sz="2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dwellings</a:t>
            </a:r>
            <a:endParaRPr lang="sk-SK" sz="2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88514" y="3891159"/>
            <a:ext cx="7842201" cy="20313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sk-SK" dirty="0">
                <a:solidFill>
                  <a:schemeClr val="bg1"/>
                </a:solidFill>
              </a:rPr>
              <a:t>GOVERNMENT BONUSES FOR </a:t>
            </a:r>
            <a:r>
              <a:rPr lang="sk-SK" dirty="0" smtClean="0">
                <a:solidFill>
                  <a:schemeClr val="bg1"/>
                </a:solidFill>
              </a:rPr>
              <a:t>OWNER ASSOCIATIONS: </a:t>
            </a:r>
            <a:endParaRPr lang="sk-SK" dirty="0">
              <a:solidFill>
                <a:schemeClr val="bg1"/>
              </a:solidFill>
            </a:endParaRPr>
          </a:p>
          <a:p>
            <a:pPr lvl="0"/>
            <a:endParaRPr lang="sk-SK" dirty="0" smtClean="0">
              <a:solidFill>
                <a:schemeClr val="bg1"/>
              </a:solidFill>
            </a:endParaRPr>
          </a:p>
          <a:p>
            <a:pPr lvl="0" algn="ctr"/>
            <a:r>
              <a:rPr lang="sk-SK" dirty="0" err="1" smtClean="0">
                <a:solidFill>
                  <a:schemeClr val="bg1"/>
                </a:solidFill>
              </a:rPr>
              <a:t>Government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bonuses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for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owner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associations</a:t>
            </a:r>
            <a:r>
              <a:rPr lang="sk-SK" dirty="0">
                <a:solidFill>
                  <a:schemeClr val="bg1"/>
                </a:solidFill>
              </a:rPr>
              <a:t> in </a:t>
            </a:r>
            <a:r>
              <a:rPr lang="sk-SK" dirty="0" smtClean="0">
                <a:solidFill>
                  <a:schemeClr val="bg1"/>
                </a:solidFill>
              </a:rPr>
              <a:t>2013 - maximum </a:t>
            </a:r>
            <a:r>
              <a:rPr lang="sk-SK" dirty="0">
                <a:solidFill>
                  <a:schemeClr val="bg1"/>
                </a:solidFill>
              </a:rPr>
              <a:t>€66.39 per </a:t>
            </a:r>
            <a:r>
              <a:rPr lang="sk-SK" dirty="0" err="1">
                <a:solidFill>
                  <a:schemeClr val="bg1"/>
                </a:solidFill>
              </a:rPr>
              <a:t>every</a:t>
            </a:r>
            <a:r>
              <a:rPr lang="sk-SK" dirty="0">
                <a:solidFill>
                  <a:schemeClr val="bg1"/>
                </a:solidFill>
              </a:rPr>
              <a:t> 4 </a:t>
            </a:r>
            <a:r>
              <a:rPr lang="sk-SK" dirty="0" err="1">
                <a:solidFill>
                  <a:schemeClr val="bg1"/>
                </a:solidFill>
              </a:rPr>
              <a:t>units</a:t>
            </a:r>
            <a:r>
              <a:rPr lang="sk-SK" dirty="0">
                <a:solidFill>
                  <a:schemeClr val="bg1"/>
                </a:solidFill>
              </a:rPr>
              <a:t> </a:t>
            </a:r>
            <a:endParaRPr lang="sk-SK" dirty="0" smtClean="0">
              <a:solidFill>
                <a:schemeClr val="bg1"/>
              </a:solidFill>
            </a:endParaRPr>
          </a:p>
          <a:p>
            <a:pPr lvl="0" algn="ctr"/>
            <a:endParaRPr lang="sk-SK" dirty="0">
              <a:solidFill>
                <a:schemeClr val="bg1"/>
              </a:solidFill>
            </a:endParaRPr>
          </a:p>
          <a:p>
            <a:pPr lvl="0" algn="ctr"/>
            <a:r>
              <a:rPr lang="sk-SK" dirty="0" err="1">
                <a:solidFill>
                  <a:schemeClr val="bg1"/>
                </a:solidFill>
              </a:rPr>
              <a:t>Annual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contribution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of</a:t>
            </a:r>
            <a:r>
              <a:rPr lang="sk-SK" dirty="0">
                <a:solidFill>
                  <a:schemeClr val="bg1"/>
                </a:solidFill>
              </a:rPr>
              <a:t> €577.30 </a:t>
            </a:r>
            <a:r>
              <a:rPr lang="sk-SK" dirty="0" err="1">
                <a:solidFill>
                  <a:schemeClr val="bg1"/>
                </a:solidFill>
              </a:rPr>
              <a:t>for</a:t>
            </a:r>
            <a:r>
              <a:rPr lang="sk-SK" dirty="0">
                <a:solidFill>
                  <a:schemeClr val="bg1"/>
                </a:solidFill>
              </a:rPr>
              <a:t> a </a:t>
            </a:r>
            <a:r>
              <a:rPr lang="sk-SK" dirty="0" err="1">
                <a:solidFill>
                  <a:schemeClr val="bg1"/>
                </a:solidFill>
              </a:rPr>
              <a:t>government</a:t>
            </a:r>
            <a:r>
              <a:rPr lang="sk-SK" dirty="0">
                <a:solidFill>
                  <a:schemeClr val="bg1"/>
                </a:solidFill>
              </a:rPr>
              <a:t> bonus</a:t>
            </a:r>
          </a:p>
          <a:p>
            <a:pPr lvl="0"/>
            <a:r>
              <a:rPr lang="sk-SK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439</TotalTime>
  <Words>1179</Words>
  <Application>Microsoft Office PowerPoint</Application>
  <PresentationFormat>Prezentácia na obrazovke (4:3)</PresentationFormat>
  <Paragraphs>223</Paragraphs>
  <Slides>21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Slipstream</vt:lpstr>
      <vt:lpstr>Dwelling houses - Facility management and finance management for renovation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THANK YOU  FOR YOUR ATTENTION</vt:lpstr>
    </vt:vector>
  </TitlesOfParts>
  <Company>PSS, a.s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Dwelling houses - Facility management and finance management for renovation</dc:title>
  <dc:creator>Slobodnik Radovan</dc:creator>
  <cp:lastModifiedBy>Slobodnik Radovan</cp:lastModifiedBy>
  <cp:revision>31</cp:revision>
  <cp:lastPrinted>2013-12-05T08:10:52Z</cp:lastPrinted>
  <dcterms:created xsi:type="dcterms:W3CDTF">2013-12-02T09:16:37Z</dcterms:created>
  <dcterms:modified xsi:type="dcterms:W3CDTF">2013-12-05T08:18:43Z</dcterms:modified>
</cp:coreProperties>
</file>